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</p:sldMasterIdLst>
  <p:notesMasterIdLst>
    <p:notesMasterId r:id="rId5"/>
  </p:notesMasterIdLst>
  <p:handoutMasterIdLst>
    <p:handoutMasterId r:id="rId17"/>
  </p:handoutMasterIdLst>
  <p:sldIdLst>
    <p:sldId id="305" r:id="rId4"/>
    <p:sldId id="306" r:id="rId6"/>
    <p:sldId id="267" r:id="rId7"/>
    <p:sldId id="260" r:id="rId8"/>
    <p:sldId id="330" r:id="rId9"/>
    <p:sldId id="264" r:id="rId10"/>
    <p:sldId id="265" r:id="rId11"/>
    <p:sldId id="331" r:id="rId12"/>
    <p:sldId id="332" r:id="rId13"/>
    <p:sldId id="333" r:id="rId14"/>
    <p:sldId id="266" r:id="rId15"/>
    <p:sldId id="307" r:id="rId16"/>
  </p:sldIdLst>
  <p:sldSz cx="12192000" cy="6858000"/>
  <p:notesSz cx="6858000" cy="9144000"/>
  <p:embeddedFontLst>
    <p:embeddedFont>
      <p:font typeface="Segoe UI Light" panose="020B0502040204020203"/>
      <p:regular r:id="rId21"/>
      <p:italic r:id="rId22"/>
    </p:embeddedFont>
    <p:embeddedFont>
      <p:font typeface="微软雅黑" panose="020B0503020204020204" charset="-122"/>
      <p:regular r:id="rId23"/>
    </p:embeddedFont>
    <p:embeddedFont>
      <p:font typeface="Century Gothic" panose="020B0502020202020204"/>
      <p:regular r:id="rId24"/>
      <p:bold r:id="rId25"/>
      <p:italic r:id="rId26"/>
      <p:boldItalic r:id="rId27"/>
    </p:embeddedFont>
    <p:embeddedFont>
      <p:font typeface="Segoe UI Light" panose="020B0502040204020203" charset="0"/>
      <p:regular r:id="rId28"/>
      <p:italic r:id="rId29"/>
    </p:embeddedFont>
    <p:embeddedFont>
      <p:font typeface="Comic Sans MS" panose="030F0702030302020204" charset="0"/>
      <p:regular r:id="rId30"/>
      <p:bold r:id="rId31"/>
      <p:italic r:id="rId32"/>
      <p:boldItalic r:id="rId33"/>
    </p:embeddedFont>
    <p:embeddedFont>
      <p:font typeface="汉仪颜楷简" panose="00020600040101010101" charset="-122"/>
      <p:regular r:id="rId34"/>
    </p:embeddedFont>
    <p:embeddedFont>
      <p:font typeface="汉仪糯米团简" panose="00020600040101010101" charset="-122"/>
      <p:regular r:id="rId35"/>
    </p:embeddedFont>
    <p:embeddedFont>
      <p:font typeface="等线" panose="02010600030101010101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</p:embeddedFont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305"/>
            <p14:sldId id="306"/>
            <p14:sldId id="267"/>
            <p14:sldId id="260"/>
            <p14:sldId id="330"/>
            <p14:sldId id="264"/>
            <p14:sldId id="265"/>
            <p14:sldId id="331"/>
            <p14:sldId id="332"/>
            <p14:sldId id="266"/>
            <p14:sldId id="307"/>
            <p14:sldId id="333"/>
          </p14:sldIdLst>
        </p14:section>
        <p14:section name="使用技巧" id="{2E7B49A8-7DA7-4A86-A19A-51C48FE31DC7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7C4"/>
    <a:srgbClr val="1F89E1"/>
    <a:srgbClr val="1C6394"/>
    <a:srgbClr val="D88428"/>
    <a:srgbClr val="E3A765"/>
    <a:srgbClr val="C2E0F4"/>
    <a:srgbClr val="2481C0"/>
    <a:srgbClr val="FD8F36"/>
    <a:srgbClr val="FE9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C2A9DF8-D8B3-4E1C-991D-0E9C98C8AF72}" styleName="{9f79f143-ae6f-4255-9c4c-a9e624403a97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CECECE"/>
              </a:solidFill>
            </a:ln>
          </a:top>
          <a:bottom>
            <a:ln w="12700" cmpd="sng">
              <a:solidFill>
                <a:srgbClr val="CECECE"/>
              </a:solidFill>
            </a:ln>
          </a:bottom>
        </a:tcBdr>
        <a:fill>
          <a:solidFill>
            <a:srgbClr val="EAEAEA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CECECE"/>
              </a:solidFill>
            </a:ln>
          </a:top>
          <a:bottom>
            <a:ln w="12700" cmpd="sng">
              <a:solidFill>
                <a:srgbClr val="CECECE"/>
              </a:solidFill>
            </a:ln>
          </a:bottom>
        </a:tcBdr>
        <a:fill>
          <a:solidFill>
            <a:srgbClr val="FEFEFE"/>
          </a:solidFill>
        </a:fill>
      </a:tcStyle>
    </a:band2H>
    <a:firstRow>
      <a:tcTxStyle>
        <a:fontRef idx="none">
          <a:prstClr val="black"/>
        </a:fontRef>
      </a:tcTxStyle>
      <a:tcStyle>
        <a:tcBdr>
          <a:bottom>
            <a:ln w="38100" cmpd="sng">
              <a:solidFill>
                <a:srgbClr val="F2C45E"/>
              </a:solidFill>
            </a:ln>
          </a:bottom>
        </a:tcBdr>
        <a:fill>
          <a:solidFill>
            <a:srgbClr val="FCF0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50" y="198"/>
      </p:cViewPr>
      <p:guideLst>
        <p:guide orient="horz" pos="2119"/>
        <p:guide pos="3838"/>
        <p:guide pos="439"/>
        <p:guide pos="7245"/>
        <p:guide pos="2900"/>
        <p:guide pos="4747"/>
        <p:guide orient="horz" pos="2615"/>
        <p:guide orient="horz" pos="1713"/>
        <p:guide pos="5652"/>
        <p:guide pos="6586"/>
        <p:guide pos="1129"/>
        <p:guide orient="horz" pos="3105"/>
        <p:guide orient="horz" pos="1280"/>
        <p:guide orient="horz" pos="3677"/>
        <p:guide pos="19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font" Target="fonts/font20.fntdata"/><Relationship Id="rId4" Type="http://schemas.openxmlformats.org/officeDocument/2006/relationships/slide" Target="slides/slide1.xml"/><Relationship Id="rId39" Type="http://schemas.openxmlformats.org/officeDocument/2006/relationships/font" Target="fonts/font19.fntdata"/><Relationship Id="rId38" Type="http://schemas.openxmlformats.org/officeDocument/2006/relationships/font" Target="fonts/font18.fntdata"/><Relationship Id="rId37" Type="http://schemas.openxmlformats.org/officeDocument/2006/relationships/font" Target="fonts/font17.fntdata"/><Relationship Id="rId36" Type="http://schemas.openxmlformats.org/officeDocument/2006/relationships/font" Target="fonts/font16.fntdata"/><Relationship Id="rId35" Type="http://schemas.openxmlformats.org/officeDocument/2006/relationships/font" Target="fonts/font15.fntdata"/><Relationship Id="rId34" Type="http://schemas.openxmlformats.org/officeDocument/2006/relationships/font" Target="fonts/font14.fntdata"/><Relationship Id="rId33" Type="http://schemas.openxmlformats.org/officeDocument/2006/relationships/font" Target="fonts/font13.fntdata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86168395617215"/>
          <c:y val="0.0337898761523623"/>
          <c:w val="0.89551602346003"/>
          <c:h val="0.76673300833238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测试集</c:v>
                </c:pt>
              </c:strCache>
            </c:strRef>
          </c:tx>
          <c:spPr>
            <a:ln w="28575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Sheet1!$A$2:$A$7</c:f>
              <c:strCache>
                <c:ptCount val="6"/>
                <c:pt idx="0">
                  <c:v>BaseLine</c:v>
                </c:pt>
                <c:pt idx="1">
                  <c:v> +对抗学习</c:v>
                </c:pt>
                <c:pt idx="2">
                  <c:v> +R-Drop</c:v>
                </c:pt>
                <c:pt idx="3">
                  <c:v> +数据增广</c:v>
                </c:pt>
                <c:pt idx="4">
                  <c:v> +小学习率</c:v>
                </c:pt>
                <c:pt idx="5">
                  <c:v> +模型融合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81.8</c:v>
                </c:pt>
                <c:pt idx="1">
                  <c:v>82.6</c:v>
                </c:pt>
                <c:pt idx="2">
                  <c:v>82.9</c:v>
                </c:pt>
                <c:pt idx="3">
                  <c:v>83.3</c:v>
                </c:pt>
                <c:pt idx="4">
                  <c:v>83.8</c:v>
                </c:pt>
                <c:pt idx="5">
                  <c:v>84.5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2119632008"/>
        <c:axId val="2119629384"/>
      </c:lineChart>
      <c:catAx>
        <c:axId val="2119632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19629384"/>
        <c:crosses val="autoZero"/>
        <c:auto val="1"/>
        <c:lblAlgn val="ctr"/>
        <c:lblOffset val="100"/>
        <c:noMultiLvlLbl val="0"/>
      </c:catAx>
      <c:valAx>
        <c:axId val="2119629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19632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4205816865484"/>
          <c:y val="0.944373757926048"/>
          <c:w val="0.326885250454804"/>
          <c:h val="0.05562624207395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jpe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 rot="16200000">
            <a:off x="9186977" y="2948368"/>
            <a:ext cx="536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600" dirty="0">
                <a:solidFill>
                  <a:schemeClr val="tx1">
                    <a:alpha val="10000"/>
                  </a:schemeClr>
                </a:solidFill>
              </a:rPr>
              <a:t>2021 GUANGZHOU</a:t>
            </a:r>
            <a:endParaRPr lang="zh-CN" altLang="en-US" sz="3600" spc="600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0816" y="2032114"/>
            <a:ext cx="6858000" cy="2194560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5000">
                <a:latin typeface="Comic Sans MS" panose="030F0702030302020204" charset="0"/>
                <a:cs typeface="Comic Sans MS" panose="030F0702030302020204" charset="0"/>
                <a:sym typeface="+mn-ea"/>
              </a:rPr>
              <a:t>Does BERT Know </a:t>
            </a:r>
            <a:endParaRPr lang="zh-CN" altLang="en-US" sz="5000">
              <a:latin typeface="Comic Sans MS" panose="030F0702030302020204" charset="0"/>
              <a:cs typeface="Comic Sans MS" panose="030F070203030202020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5000">
                <a:solidFill>
                  <a:srgbClr val="F4B50A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Which Answer</a:t>
            </a:r>
            <a:endParaRPr lang="zh-CN" altLang="en-US" sz="5000">
              <a:solidFill>
                <a:srgbClr val="F4B50A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5000">
                <a:solidFill>
                  <a:srgbClr val="F4B50A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Beyond the Question</a:t>
            </a:r>
            <a:r>
              <a:rPr lang="zh-CN" altLang="en-US">
                <a:solidFill>
                  <a:srgbClr val="F4B50A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7230" y="4931410"/>
            <a:ext cx="4586605" cy="368300"/>
          </a:xfrm>
          <a:solidFill>
            <a:schemeClr val="tx1">
              <a:lumMod val="65000"/>
              <a:lumOff val="35000"/>
            </a:schemeClr>
          </a:solidFill>
        </p:spPr>
        <p:txBody>
          <a:bodyPr wrap="square"/>
          <a:lstStyle/>
          <a:p>
            <a:pPr algn="l"/>
            <a:r>
              <a:rPr sz="200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翁诣轩，夏飞，夏茂晋，余强，黄金凤</a:t>
            </a:r>
            <a:endParaRPr lang="zh-CN" altLang="en-US" sz="2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5" name="文本占位符 4" descr="7b0a20202020227461726765744d6f64756c65223a20226b6f6e6c696e65666f6e7473220a7d0a"/>
          <p:cNvSpPr>
            <a:spLocks noGrp="1"/>
          </p:cNvSpPr>
          <p:nvPr>
            <p:ph type="body" sz="quarter" idx="13"/>
          </p:nvPr>
        </p:nvSpPr>
        <p:spPr>
          <a:xfrm>
            <a:off x="600719" y="5837500"/>
            <a:ext cx="11085195" cy="423545"/>
          </a:xfrm>
        </p:spPr>
        <p:txBody>
          <a:bodyPr/>
          <a:lstStyle/>
          <a:p>
            <a:pPr algn="l"/>
            <a:r>
              <a:rPr lang="en-US" altLang="zh-CN" sz="2400" dirty="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糯米团简" panose="00020600040101010101" charset="-122"/>
              </a:rPr>
              <a:t>CCKS 2021：面向中文医疗科普知识的内容理解（二）医疗科普知识答非所问识别</a:t>
            </a:r>
            <a:endParaRPr lang="en-US" altLang="zh-CN" sz="2400" dirty="0"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  <a:sym typeface="汉仪糯米团简" panose="0002060004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65505" y="422910"/>
            <a:ext cx="2886710" cy="1263015"/>
            <a:chOff x="1363" y="666"/>
            <a:chExt cx="3425" cy="1610"/>
          </a:xfrm>
        </p:grpSpPr>
        <p:sp>
          <p:nvSpPr>
            <p:cNvPr id="11" name="矩形 10"/>
            <p:cNvSpPr/>
            <p:nvPr/>
          </p:nvSpPr>
          <p:spPr>
            <a:xfrm>
              <a:off x="1417" y="666"/>
              <a:ext cx="3371" cy="16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363" y="666"/>
              <a:ext cx="3425" cy="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50" dirty="0">
                  <a:solidFill>
                    <a:schemeClr val="bg1">
                      <a:lumMod val="85000"/>
                    </a:schemeClr>
                  </a:solidFill>
                </a:rPr>
                <a:t>CCKS</a:t>
              </a:r>
              <a:endParaRPr lang="zh-CN" altLang="en-US" sz="545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1417" y="1934"/>
              <a:ext cx="1183" cy="7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 flipH="1">
              <a:off x="3605" y="1934"/>
              <a:ext cx="1183" cy="7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73" y="1703"/>
              <a:ext cx="1005" cy="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</a:rPr>
                <a:t>2021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6" name="图片 15" descr="VCG211162511618"/>
          <p:cNvPicPr>
            <a:picLocks noChangeAspect="1"/>
          </p:cNvPicPr>
          <p:nvPr/>
        </p:nvPicPr>
        <p:blipFill>
          <a:blip r:embed="rId1"/>
          <a:srcRect l="16725" r="38681" b="-1932"/>
          <a:stretch>
            <a:fillRect/>
          </a:stretch>
        </p:blipFill>
        <p:spPr>
          <a:xfrm>
            <a:off x="7273925" y="972185"/>
            <a:ext cx="3895725" cy="412305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096302" y="2384548"/>
            <a:ext cx="861060" cy="75565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728" y="2078754"/>
            <a:ext cx="1097280" cy="977265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最终</a:t>
            </a:r>
            <a:br>
              <a:rPr lang="zh-CN" altLang="en-US" dirty="0"/>
            </a:br>
            <a:r>
              <a:rPr>
                <a:sym typeface="+mn-ea"/>
              </a:rPr>
              <a:t>结果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9574893" y="1853467"/>
            <a:ext cx="1927469" cy="273214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288823" y="1997393"/>
            <a:ext cx="3987508" cy="3568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图形 2" descr="文凭滚"/>
          <p:cNvSpPr/>
          <p:nvPr/>
        </p:nvSpPr>
        <p:spPr>
          <a:xfrm>
            <a:off x="7535863" y="1844675"/>
            <a:ext cx="790575" cy="495300"/>
          </a:xfrm>
          <a:custGeom>
            <a:avLst/>
            <a:gdLst>
              <a:gd name="connsiteX0" fmla="*/ 793813 w 790575"/>
              <a:gd name="connsiteY0" fmla="*/ 193359 h 495300"/>
              <a:gd name="connsiteX1" fmla="*/ 676275 w 790575"/>
              <a:gd name="connsiteY1" fmla="*/ 28957 h 495300"/>
              <a:gd name="connsiteX2" fmla="*/ 504825 w 790575"/>
              <a:gd name="connsiteY2" fmla="*/ 28957 h 495300"/>
              <a:gd name="connsiteX3" fmla="*/ 484251 w 790575"/>
              <a:gd name="connsiteY3" fmla="*/ 10479 h 495300"/>
              <a:gd name="connsiteX4" fmla="*/ 455676 w 790575"/>
              <a:gd name="connsiteY4" fmla="*/ 10479 h 495300"/>
              <a:gd name="connsiteX5" fmla="*/ 429006 w 790575"/>
              <a:gd name="connsiteY5" fmla="*/ 1 h 495300"/>
              <a:gd name="connsiteX6" fmla="*/ 399669 w 790575"/>
              <a:gd name="connsiteY6" fmla="*/ 12574 h 495300"/>
              <a:gd name="connsiteX7" fmla="*/ 367665 w 790575"/>
              <a:gd name="connsiteY7" fmla="*/ 12574 h 495300"/>
              <a:gd name="connsiteX8" fmla="*/ 349663 w 790575"/>
              <a:gd name="connsiteY8" fmla="*/ 28957 h 495300"/>
              <a:gd name="connsiteX9" fmla="*/ 96679 w 790575"/>
              <a:gd name="connsiteY9" fmla="*/ 29529 h 495300"/>
              <a:gd name="connsiteX10" fmla="*/ 0 w 790575"/>
              <a:gd name="connsiteY10" fmla="*/ 190882 h 495300"/>
              <a:gd name="connsiteX11" fmla="*/ 104775 w 790575"/>
              <a:gd name="connsiteY11" fmla="*/ 352807 h 495300"/>
              <a:gd name="connsiteX12" fmla="*/ 328613 w 790575"/>
              <a:gd name="connsiteY12" fmla="*/ 352807 h 495300"/>
              <a:gd name="connsiteX13" fmla="*/ 328613 w 790575"/>
              <a:gd name="connsiteY13" fmla="*/ 495682 h 495300"/>
              <a:gd name="connsiteX14" fmla="*/ 423863 w 790575"/>
              <a:gd name="connsiteY14" fmla="*/ 421864 h 495300"/>
              <a:gd name="connsiteX15" fmla="*/ 519113 w 790575"/>
              <a:gd name="connsiteY15" fmla="*/ 495682 h 495300"/>
              <a:gd name="connsiteX16" fmla="*/ 519113 w 790575"/>
              <a:gd name="connsiteY16" fmla="*/ 352807 h 495300"/>
              <a:gd name="connsiteX17" fmla="*/ 742950 w 790575"/>
              <a:gd name="connsiteY17" fmla="*/ 352807 h 495300"/>
              <a:gd name="connsiteX18" fmla="*/ 762000 w 790575"/>
              <a:gd name="connsiteY18" fmla="*/ 333757 h 495300"/>
              <a:gd name="connsiteX19" fmla="*/ 742950 w 790575"/>
              <a:gd name="connsiteY19" fmla="*/ 314707 h 495300"/>
              <a:gd name="connsiteX20" fmla="*/ 690563 w 790575"/>
              <a:gd name="connsiteY20" fmla="*/ 267082 h 495300"/>
              <a:gd name="connsiteX21" fmla="*/ 747713 w 790575"/>
              <a:gd name="connsiteY21" fmla="*/ 267082 h 495300"/>
              <a:gd name="connsiteX22" fmla="*/ 793813 w 790575"/>
              <a:gd name="connsiteY22" fmla="*/ 193359 h 495300"/>
              <a:gd name="connsiteX23" fmla="*/ 427101 w 790575"/>
              <a:gd name="connsiteY23" fmla="*/ 68772 h 495300"/>
              <a:gd name="connsiteX24" fmla="*/ 510730 w 790575"/>
              <a:gd name="connsiteY24" fmla="*/ 152402 h 495300"/>
              <a:gd name="connsiteX25" fmla="*/ 427099 w 790575"/>
              <a:gd name="connsiteY25" fmla="*/ 236031 h 495300"/>
              <a:gd name="connsiteX26" fmla="*/ 343472 w 790575"/>
              <a:gd name="connsiteY26" fmla="*/ 152782 h 495300"/>
              <a:gd name="connsiteX27" fmla="*/ 426719 w 790575"/>
              <a:gd name="connsiteY27" fmla="*/ 68773 h 495300"/>
              <a:gd name="connsiteX28" fmla="*/ 427101 w 790575"/>
              <a:gd name="connsiteY28" fmla="*/ 68772 h 495300"/>
              <a:gd name="connsiteX29" fmla="*/ 310134 w 790575"/>
              <a:gd name="connsiteY29" fmla="*/ 67057 h 495300"/>
              <a:gd name="connsiteX30" fmla="*/ 310134 w 790575"/>
              <a:gd name="connsiteY30" fmla="*/ 74296 h 495300"/>
              <a:gd name="connsiteX31" fmla="*/ 287655 w 790575"/>
              <a:gd name="connsiteY31" fmla="*/ 125636 h 495300"/>
              <a:gd name="connsiteX32" fmla="*/ 276797 w 790575"/>
              <a:gd name="connsiteY32" fmla="*/ 152782 h 495300"/>
              <a:gd name="connsiteX33" fmla="*/ 289370 w 790575"/>
              <a:gd name="connsiteY33" fmla="*/ 181357 h 495300"/>
              <a:gd name="connsiteX34" fmla="*/ 289370 w 790575"/>
              <a:gd name="connsiteY34" fmla="*/ 213266 h 495300"/>
              <a:gd name="connsiteX35" fmla="*/ 301371 w 790575"/>
              <a:gd name="connsiteY35" fmla="*/ 228982 h 495300"/>
              <a:gd name="connsiteX36" fmla="*/ 194501 w 790575"/>
              <a:gd name="connsiteY36" fmla="*/ 228982 h 495300"/>
              <a:gd name="connsiteX37" fmla="*/ 204788 w 790575"/>
              <a:gd name="connsiteY37" fmla="*/ 181357 h 495300"/>
              <a:gd name="connsiteX38" fmla="*/ 173641 w 790575"/>
              <a:gd name="connsiteY38" fmla="*/ 67057 h 495300"/>
              <a:gd name="connsiteX39" fmla="*/ 104775 w 790575"/>
              <a:gd name="connsiteY39" fmla="*/ 314707 h 495300"/>
              <a:gd name="connsiteX40" fmla="*/ 38100 w 790575"/>
              <a:gd name="connsiteY40" fmla="*/ 190882 h 495300"/>
              <a:gd name="connsiteX41" fmla="*/ 104775 w 790575"/>
              <a:gd name="connsiteY41" fmla="*/ 67057 h 495300"/>
              <a:gd name="connsiteX42" fmla="*/ 166688 w 790575"/>
              <a:gd name="connsiteY42" fmla="*/ 181357 h 495300"/>
              <a:gd name="connsiteX43" fmla="*/ 138113 w 790575"/>
              <a:gd name="connsiteY43" fmla="*/ 228982 h 495300"/>
              <a:gd name="connsiteX44" fmla="*/ 109538 w 790575"/>
              <a:gd name="connsiteY44" fmla="*/ 176595 h 495300"/>
              <a:gd name="connsiteX45" fmla="*/ 111538 w 790575"/>
              <a:gd name="connsiteY45" fmla="*/ 157545 h 495300"/>
              <a:gd name="connsiteX46" fmla="*/ 97060 w 790575"/>
              <a:gd name="connsiteY46" fmla="*/ 134780 h 495300"/>
              <a:gd name="connsiteX47" fmla="*/ 74295 w 790575"/>
              <a:gd name="connsiteY47" fmla="*/ 149258 h 495300"/>
              <a:gd name="connsiteX48" fmla="*/ 71438 w 790575"/>
              <a:gd name="connsiteY48" fmla="*/ 176595 h 495300"/>
              <a:gd name="connsiteX49" fmla="*/ 138113 w 790575"/>
              <a:gd name="connsiteY49" fmla="*/ 267082 h 495300"/>
              <a:gd name="connsiteX50" fmla="*/ 328613 w 790575"/>
              <a:gd name="connsiteY50" fmla="*/ 267082 h 495300"/>
              <a:gd name="connsiteX51" fmla="*/ 328613 w 790575"/>
              <a:gd name="connsiteY51" fmla="*/ 314707 h 495300"/>
              <a:gd name="connsiteX52" fmla="*/ 423863 w 790575"/>
              <a:gd name="connsiteY52" fmla="*/ 373667 h 495300"/>
              <a:gd name="connsiteX53" fmla="*/ 366713 w 790575"/>
              <a:gd name="connsiteY53" fmla="*/ 417958 h 495300"/>
              <a:gd name="connsiteX54" fmla="*/ 366713 w 790575"/>
              <a:gd name="connsiteY54" fmla="*/ 290800 h 495300"/>
              <a:gd name="connsiteX55" fmla="*/ 373666 w 790575"/>
              <a:gd name="connsiteY55" fmla="*/ 294324 h 495300"/>
              <a:gd name="connsiteX56" fmla="*/ 402241 w 790575"/>
              <a:gd name="connsiteY56" fmla="*/ 294324 h 495300"/>
              <a:gd name="connsiteX57" fmla="*/ 429197 w 790575"/>
              <a:gd name="connsiteY57" fmla="*/ 305182 h 495300"/>
              <a:gd name="connsiteX58" fmla="*/ 458534 w 790575"/>
              <a:gd name="connsiteY58" fmla="*/ 292609 h 495300"/>
              <a:gd name="connsiteX59" fmla="*/ 481013 w 790575"/>
              <a:gd name="connsiteY59" fmla="*/ 295276 h 495300"/>
              <a:gd name="connsiteX60" fmla="*/ 481013 w 790575"/>
              <a:gd name="connsiteY60" fmla="*/ 417958 h 495300"/>
              <a:gd name="connsiteX61" fmla="*/ 519113 w 790575"/>
              <a:gd name="connsiteY61" fmla="*/ 314707 h 495300"/>
              <a:gd name="connsiteX62" fmla="*/ 519113 w 790575"/>
              <a:gd name="connsiteY62" fmla="*/ 270416 h 495300"/>
              <a:gd name="connsiteX63" fmla="*/ 527495 w 790575"/>
              <a:gd name="connsiteY63" fmla="*/ 267082 h 495300"/>
              <a:gd name="connsiteX64" fmla="*/ 652463 w 790575"/>
              <a:gd name="connsiteY64" fmla="*/ 267082 h 495300"/>
              <a:gd name="connsiteX65" fmla="*/ 667798 w 790575"/>
              <a:gd name="connsiteY65" fmla="*/ 314707 h 495300"/>
              <a:gd name="connsiteX66" fmla="*/ 551498 w 790575"/>
              <a:gd name="connsiteY66" fmla="*/ 228982 h 495300"/>
              <a:gd name="connsiteX67" fmla="*/ 571119 w 790575"/>
              <a:gd name="connsiteY67" fmla="*/ 207932 h 495300"/>
              <a:gd name="connsiteX68" fmla="*/ 571119 w 790575"/>
              <a:gd name="connsiteY68" fmla="*/ 179357 h 495300"/>
              <a:gd name="connsiteX69" fmla="*/ 581597 w 790575"/>
              <a:gd name="connsiteY69" fmla="*/ 152687 h 495300"/>
              <a:gd name="connsiteX70" fmla="*/ 569024 w 790575"/>
              <a:gd name="connsiteY70" fmla="*/ 123350 h 495300"/>
              <a:gd name="connsiteX71" fmla="*/ 569024 w 790575"/>
              <a:gd name="connsiteY71" fmla="*/ 91346 h 495300"/>
              <a:gd name="connsiteX72" fmla="*/ 548545 w 790575"/>
              <a:gd name="connsiteY72" fmla="*/ 70963 h 495300"/>
              <a:gd name="connsiteX73" fmla="*/ 547688 w 790575"/>
              <a:gd name="connsiteY73" fmla="*/ 67057 h 495300"/>
              <a:gd name="connsiteX74" fmla="*/ 676275 w 790575"/>
              <a:gd name="connsiteY74" fmla="*/ 67057 h 495300"/>
              <a:gd name="connsiteX75" fmla="*/ 749332 w 790575"/>
              <a:gd name="connsiteY75" fmla="*/ 147258 h 495300"/>
              <a:gd name="connsiteX76" fmla="*/ 747713 w 790575"/>
              <a:gd name="connsiteY76" fmla="*/ 228982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90575" h="495300">
                <a:moveTo>
                  <a:pt x="793813" y="193359"/>
                </a:moveTo>
                <a:cubicBezTo>
                  <a:pt x="793813" y="126684"/>
                  <a:pt x="756476" y="28957"/>
                  <a:pt x="676275" y="28957"/>
                </a:cubicBezTo>
                <a:lnTo>
                  <a:pt x="504825" y="28957"/>
                </a:lnTo>
                <a:cubicBezTo>
                  <a:pt x="500569" y="20404"/>
                  <a:pt x="493211" y="13795"/>
                  <a:pt x="484251" y="10479"/>
                </a:cubicBezTo>
                <a:cubicBezTo>
                  <a:pt x="475087" y="6772"/>
                  <a:pt x="464840" y="6772"/>
                  <a:pt x="455676" y="10479"/>
                </a:cubicBezTo>
                <a:cubicBezTo>
                  <a:pt x="448366" y="3844"/>
                  <a:pt x="438878" y="117"/>
                  <a:pt x="429006" y="1"/>
                </a:cubicBezTo>
                <a:cubicBezTo>
                  <a:pt x="417899" y="-94"/>
                  <a:pt x="407259" y="4466"/>
                  <a:pt x="399669" y="12574"/>
                </a:cubicBezTo>
                <a:cubicBezTo>
                  <a:pt x="389471" y="8098"/>
                  <a:pt x="377863" y="8098"/>
                  <a:pt x="367665" y="12574"/>
                </a:cubicBezTo>
                <a:cubicBezTo>
                  <a:pt x="360075" y="15983"/>
                  <a:pt x="353770" y="21722"/>
                  <a:pt x="349663" y="28957"/>
                </a:cubicBezTo>
                <a:cubicBezTo>
                  <a:pt x="349663" y="28957"/>
                  <a:pt x="97441" y="28957"/>
                  <a:pt x="96679" y="29529"/>
                </a:cubicBezTo>
                <a:cubicBezTo>
                  <a:pt x="41910" y="35720"/>
                  <a:pt x="0" y="104300"/>
                  <a:pt x="0" y="190882"/>
                </a:cubicBezTo>
                <a:cubicBezTo>
                  <a:pt x="0" y="281656"/>
                  <a:pt x="46006" y="352807"/>
                  <a:pt x="104775" y="352807"/>
                </a:cubicBezTo>
                <a:lnTo>
                  <a:pt x="328613" y="352807"/>
                </a:lnTo>
                <a:lnTo>
                  <a:pt x="328613" y="495682"/>
                </a:lnTo>
                <a:lnTo>
                  <a:pt x="423863" y="421864"/>
                </a:lnTo>
                <a:lnTo>
                  <a:pt x="519113" y="495682"/>
                </a:lnTo>
                <a:lnTo>
                  <a:pt x="519113" y="352807"/>
                </a:lnTo>
                <a:lnTo>
                  <a:pt x="742950" y="352807"/>
                </a:lnTo>
                <a:cubicBezTo>
                  <a:pt x="753471" y="352807"/>
                  <a:pt x="762000" y="344279"/>
                  <a:pt x="762000" y="333757"/>
                </a:cubicBezTo>
                <a:cubicBezTo>
                  <a:pt x="762000" y="323236"/>
                  <a:pt x="753471" y="314707"/>
                  <a:pt x="742950" y="314707"/>
                </a:cubicBezTo>
                <a:cubicBezTo>
                  <a:pt x="715359" y="315948"/>
                  <a:pt x="691949" y="294666"/>
                  <a:pt x="690563" y="267082"/>
                </a:cubicBezTo>
                <a:lnTo>
                  <a:pt x="747713" y="267082"/>
                </a:lnTo>
                <a:cubicBezTo>
                  <a:pt x="770001" y="267082"/>
                  <a:pt x="793813" y="248032"/>
                  <a:pt x="793813" y="193359"/>
                </a:cubicBezTo>
                <a:close/>
                <a:moveTo>
                  <a:pt x="427101" y="68772"/>
                </a:moveTo>
                <a:cubicBezTo>
                  <a:pt x="473289" y="68772"/>
                  <a:pt x="510731" y="106215"/>
                  <a:pt x="510730" y="152402"/>
                </a:cubicBezTo>
                <a:cubicBezTo>
                  <a:pt x="510730" y="198590"/>
                  <a:pt x="473287" y="236032"/>
                  <a:pt x="427099" y="236031"/>
                </a:cubicBezTo>
                <a:cubicBezTo>
                  <a:pt x="381061" y="236030"/>
                  <a:pt x="343681" y="198821"/>
                  <a:pt x="343472" y="152782"/>
                </a:cubicBezTo>
                <a:cubicBezTo>
                  <a:pt x="343261" y="106596"/>
                  <a:pt x="380532" y="68983"/>
                  <a:pt x="426719" y="68773"/>
                </a:cubicBezTo>
                <a:cubicBezTo>
                  <a:pt x="426847" y="68772"/>
                  <a:pt x="426973" y="68772"/>
                  <a:pt x="427101" y="68772"/>
                </a:cubicBezTo>
                <a:close/>
                <a:moveTo>
                  <a:pt x="310134" y="67057"/>
                </a:moveTo>
                <a:cubicBezTo>
                  <a:pt x="309944" y="69466"/>
                  <a:pt x="309944" y="71888"/>
                  <a:pt x="310134" y="74296"/>
                </a:cubicBezTo>
                <a:cubicBezTo>
                  <a:pt x="289787" y="82304"/>
                  <a:pt x="279739" y="105253"/>
                  <a:pt x="287655" y="125636"/>
                </a:cubicBezTo>
                <a:cubicBezTo>
                  <a:pt x="280796" y="133027"/>
                  <a:pt x="276926" y="142700"/>
                  <a:pt x="276797" y="152782"/>
                </a:cubicBezTo>
                <a:cubicBezTo>
                  <a:pt x="276912" y="163624"/>
                  <a:pt x="281454" y="173948"/>
                  <a:pt x="289370" y="181357"/>
                </a:cubicBezTo>
                <a:cubicBezTo>
                  <a:pt x="284898" y="191524"/>
                  <a:pt x="284898" y="203100"/>
                  <a:pt x="289370" y="213266"/>
                </a:cubicBezTo>
                <a:cubicBezTo>
                  <a:pt x="291992" y="219427"/>
                  <a:pt x="296118" y="224831"/>
                  <a:pt x="301371" y="228982"/>
                </a:cubicBezTo>
                <a:lnTo>
                  <a:pt x="194501" y="228982"/>
                </a:lnTo>
                <a:cubicBezTo>
                  <a:pt x="201171" y="213984"/>
                  <a:pt x="204672" y="197771"/>
                  <a:pt x="204788" y="181357"/>
                </a:cubicBezTo>
                <a:cubicBezTo>
                  <a:pt x="204788" y="133732"/>
                  <a:pt x="193167" y="94108"/>
                  <a:pt x="173641" y="67057"/>
                </a:cubicBezTo>
                <a:close/>
                <a:moveTo>
                  <a:pt x="104775" y="314707"/>
                </a:moveTo>
                <a:cubicBezTo>
                  <a:pt x="72581" y="314707"/>
                  <a:pt x="38100" y="264987"/>
                  <a:pt x="38100" y="190882"/>
                </a:cubicBezTo>
                <a:cubicBezTo>
                  <a:pt x="38100" y="116778"/>
                  <a:pt x="72581" y="67057"/>
                  <a:pt x="104775" y="67057"/>
                </a:cubicBezTo>
                <a:cubicBezTo>
                  <a:pt x="140684" y="67057"/>
                  <a:pt x="166688" y="114682"/>
                  <a:pt x="166688" y="181357"/>
                </a:cubicBezTo>
                <a:cubicBezTo>
                  <a:pt x="166688" y="181357"/>
                  <a:pt x="166021" y="228982"/>
                  <a:pt x="138113" y="228982"/>
                </a:cubicBezTo>
                <a:cubicBezTo>
                  <a:pt x="124587" y="228982"/>
                  <a:pt x="109538" y="206599"/>
                  <a:pt x="109538" y="176595"/>
                </a:cubicBezTo>
                <a:cubicBezTo>
                  <a:pt x="109491" y="170190"/>
                  <a:pt x="110161" y="163800"/>
                  <a:pt x="111538" y="157545"/>
                </a:cubicBezTo>
                <a:cubicBezTo>
                  <a:pt x="113826" y="147261"/>
                  <a:pt x="107344" y="137068"/>
                  <a:pt x="97060" y="134780"/>
                </a:cubicBezTo>
                <a:cubicBezTo>
                  <a:pt x="86776" y="132492"/>
                  <a:pt x="76583" y="138974"/>
                  <a:pt x="74295" y="149258"/>
                </a:cubicBezTo>
                <a:cubicBezTo>
                  <a:pt x="72344" y="158238"/>
                  <a:pt x="71386" y="167405"/>
                  <a:pt x="71438" y="176595"/>
                </a:cubicBezTo>
                <a:cubicBezTo>
                  <a:pt x="71438" y="227363"/>
                  <a:pt x="100775" y="267082"/>
                  <a:pt x="138113" y="267082"/>
                </a:cubicBezTo>
                <a:lnTo>
                  <a:pt x="328613" y="267082"/>
                </a:lnTo>
                <a:lnTo>
                  <a:pt x="328613" y="314707"/>
                </a:lnTo>
                <a:close/>
                <a:moveTo>
                  <a:pt x="423863" y="373667"/>
                </a:moveTo>
                <a:lnTo>
                  <a:pt x="366713" y="417958"/>
                </a:lnTo>
                <a:lnTo>
                  <a:pt x="366713" y="290800"/>
                </a:lnTo>
                <a:cubicBezTo>
                  <a:pt x="368919" y="292182"/>
                  <a:pt x="371246" y="293361"/>
                  <a:pt x="373666" y="294324"/>
                </a:cubicBezTo>
                <a:cubicBezTo>
                  <a:pt x="382855" y="297897"/>
                  <a:pt x="393051" y="297897"/>
                  <a:pt x="402241" y="294324"/>
                </a:cubicBezTo>
                <a:cubicBezTo>
                  <a:pt x="409583" y="301139"/>
                  <a:pt x="419181" y="305006"/>
                  <a:pt x="429197" y="305182"/>
                </a:cubicBezTo>
                <a:cubicBezTo>
                  <a:pt x="440294" y="305231"/>
                  <a:pt x="450915" y="300679"/>
                  <a:pt x="458534" y="292609"/>
                </a:cubicBezTo>
                <a:cubicBezTo>
                  <a:pt x="465627" y="295593"/>
                  <a:pt x="473418" y="296517"/>
                  <a:pt x="481013" y="295276"/>
                </a:cubicBezTo>
                <a:lnTo>
                  <a:pt x="481013" y="417958"/>
                </a:lnTo>
                <a:close/>
                <a:moveTo>
                  <a:pt x="519113" y="314707"/>
                </a:moveTo>
                <a:lnTo>
                  <a:pt x="519113" y="270416"/>
                </a:lnTo>
                <a:cubicBezTo>
                  <a:pt x="522011" y="269587"/>
                  <a:pt x="524819" y="268470"/>
                  <a:pt x="527495" y="267082"/>
                </a:cubicBezTo>
                <a:lnTo>
                  <a:pt x="652463" y="267082"/>
                </a:lnTo>
                <a:cubicBezTo>
                  <a:pt x="652463" y="284171"/>
                  <a:pt x="657827" y="300829"/>
                  <a:pt x="667798" y="314707"/>
                </a:cubicBezTo>
                <a:close/>
                <a:moveTo>
                  <a:pt x="551498" y="228982"/>
                </a:moveTo>
                <a:cubicBezTo>
                  <a:pt x="560539" y="224800"/>
                  <a:pt x="567581" y="217244"/>
                  <a:pt x="571119" y="207932"/>
                </a:cubicBezTo>
                <a:cubicBezTo>
                  <a:pt x="574664" y="198737"/>
                  <a:pt x="574664" y="188553"/>
                  <a:pt x="571119" y="179357"/>
                </a:cubicBezTo>
                <a:cubicBezTo>
                  <a:pt x="577848" y="172106"/>
                  <a:pt x="581591" y="162580"/>
                  <a:pt x="581597" y="152687"/>
                </a:cubicBezTo>
                <a:cubicBezTo>
                  <a:pt x="581645" y="141590"/>
                  <a:pt x="577093" y="130968"/>
                  <a:pt x="569024" y="123350"/>
                </a:cubicBezTo>
                <a:cubicBezTo>
                  <a:pt x="573454" y="113142"/>
                  <a:pt x="573454" y="101554"/>
                  <a:pt x="569024" y="91346"/>
                </a:cubicBezTo>
                <a:cubicBezTo>
                  <a:pt x="565095" y="82156"/>
                  <a:pt x="557754" y="74848"/>
                  <a:pt x="548545" y="70963"/>
                </a:cubicBezTo>
                <a:cubicBezTo>
                  <a:pt x="548370" y="69639"/>
                  <a:pt x="548084" y="68333"/>
                  <a:pt x="547688" y="67057"/>
                </a:cubicBezTo>
                <a:lnTo>
                  <a:pt x="676275" y="67057"/>
                </a:lnTo>
                <a:cubicBezTo>
                  <a:pt x="714375" y="67057"/>
                  <a:pt x="738950" y="108491"/>
                  <a:pt x="749332" y="147258"/>
                </a:cubicBezTo>
                <a:cubicBezTo>
                  <a:pt x="761429" y="192787"/>
                  <a:pt x="753428" y="225649"/>
                  <a:pt x="747713" y="2289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248388" y="2720232"/>
            <a:ext cx="253974" cy="1249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447625" y="5358186"/>
            <a:ext cx="5867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en-US" altLang="zh-CN" sz="4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32295" y="1853467"/>
            <a:ext cx="1927469" cy="273214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546225" y="1997393"/>
            <a:ext cx="3987508" cy="3568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形 2" descr="文凭滚"/>
          <p:cNvSpPr/>
          <p:nvPr/>
        </p:nvSpPr>
        <p:spPr>
          <a:xfrm>
            <a:off x="1793265" y="1844675"/>
            <a:ext cx="790575" cy="495300"/>
          </a:xfrm>
          <a:custGeom>
            <a:avLst/>
            <a:gdLst>
              <a:gd name="connsiteX0" fmla="*/ 793813 w 790575"/>
              <a:gd name="connsiteY0" fmla="*/ 193359 h 495300"/>
              <a:gd name="connsiteX1" fmla="*/ 676275 w 790575"/>
              <a:gd name="connsiteY1" fmla="*/ 28957 h 495300"/>
              <a:gd name="connsiteX2" fmla="*/ 504825 w 790575"/>
              <a:gd name="connsiteY2" fmla="*/ 28957 h 495300"/>
              <a:gd name="connsiteX3" fmla="*/ 484251 w 790575"/>
              <a:gd name="connsiteY3" fmla="*/ 10479 h 495300"/>
              <a:gd name="connsiteX4" fmla="*/ 455676 w 790575"/>
              <a:gd name="connsiteY4" fmla="*/ 10479 h 495300"/>
              <a:gd name="connsiteX5" fmla="*/ 429006 w 790575"/>
              <a:gd name="connsiteY5" fmla="*/ 1 h 495300"/>
              <a:gd name="connsiteX6" fmla="*/ 399669 w 790575"/>
              <a:gd name="connsiteY6" fmla="*/ 12574 h 495300"/>
              <a:gd name="connsiteX7" fmla="*/ 367665 w 790575"/>
              <a:gd name="connsiteY7" fmla="*/ 12574 h 495300"/>
              <a:gd name="connsiteX8" fmla="*/ 349663 w 790575"/>
              <a:gd name="connsiteY8" fmla="*/ 28957 h 495300"/>
              <a:gd name="connsiteX9" fmla="*/ 96679 w 790575"/>
              <a:gd name="connsiteY9" fmla="*/ 29529 h 495300"/>
              <a:gd name="connsiteX10" fmla="*/ 0 w 790575"/>
              <a:gd name="connsiteY10" fmla="*/ 190882 h 495300"/>
              <a:gd name="connsiteX11" fmla="*/ 104775 w 790575"/>
              <a:gd name="connsiteY11" fmla="*/ 352807 h 495300"/>
              <a:gd name="connsiteX12" fmla="*/ 328613 w 790575"/>
              <a:gd name="connsiteY12" fmla="*/ 352807 h 495300"/>
              <a:gd name="connsiteX13" fmla="*/ 328613 w 790575"/>
              <a:gd name="connsiteY13" fmla="*/ 495682 h 495300"/>
              <a:gd name="connsiteX14" fmla="*/ 423863 w 790575"/>
              <a:gd name="connsiteY14" fmla="*/ 421864 h 495300"/>
              <a:gd name="connsiteX15" fmla="*/ 519113 w 790575"/>
              <a:gd name="connsiteY15" fmla="*/ 495682 h 495300"/>
              <a:gd name="connsiteX16" fmla="*/ 519113 w 790575"/>
              <a:gd name="connsiteY16" fmla="*/ 352807 h 495300"/>
              <a:gd name="connsiteX17" fmla="*/ 742950 w 790575"/>
              <a:gd name="connsiteY17" fmla="*/ 352807 h 495300"/>
              <a:gd name="connsiteX18" fmla="*/ 762000 w 790575"/>
              <a:gd name="connsiteY18" fmla="*/ 333757 h 495300"/>
              <a:gd name="connsiteX19" fmla="*/ 742950 w 790575"/>
              <a:gd name="connsiteY19" fmla="*/ 314707 h 495300"/>
              <a:gd name="connsiteX20" fmla="*/ 690563 w 790575"/>
              <a:gd name="connsiteY20" fmla="*/ 267082 h 495300"/>
              <a:gd name="connsiteX21" fmla="*/ 747713 w 790575"/>
              <a:gd name="connsiteY21" fmla="*/ 267082 h 495300"/>
              <a:gd name="connsiteX22" fmla="*/ 793813 w 790575"/>
              <a:gd name="connsiteY22" fmla="*/ 193359 h 495300"/>
              <a:gd name="connsiteX23" fmla="*/ 427101 w 790575"/>
              <a:gd name="connsiteY23" fmla="*/ 68772 h 495300"/>
              <a:gd name="connsiteX24" fmla="*/ 510730 w 790575"/>
              <a:gd name="connsiteY24" fmla="*/ 152402 h 495300"/>
              <a:gd name="connsiteX25" fmla="*/ 427099 w 790575"/>
              <a:gd name="connsiteY25" fmla="*/ 236031 h 495300"/>
              <a:gd name="connsiteX26" fmla="*/ 343472 w 790575"/>
              <a:gd name="connsiteY26" fmla="*/ 152782 h 495300"/>
              <a:gd name="connsiteX27" fmla="*/ 426719 w 790575"/>
              <a:gd name="connsiteY27" fmla="*/ 68773 h 495300"/>
              <a:gd name="connsiteX28" fmla="*/ 427101 w 790575"/>
              <a:gd name="connsiteY28" fmla="*/ 68772 h 495300"/>
              <a:gd name="connsiteX29" fmla="*/ 310134 w 790575"/>
              <a:gd name="connsiteY29" fmla="*/ 67057 h 495300"/>
              <a:gd name="connsiteX30" fmla="*/ 310134 w 790575"/>
              <a:gd name="connsiteY30" fmla="*/ 74296 h 495300"/>
              <a:gd name="connsiteX31" fmla="*/ 287655 w 790575"/>
              <a:gd name="connsiteY31" fmla="*/ 125636 h 495300"/>
              <a:gd name="connsiteX32" fmla="*/ 276797 w 790575"/>
              <a:gd name="connsiteY32" fmla="*/ 152782 h 495300"/>
              <a:gd name="connsiteX33" fmla="*/ 289370 w 790575"/>
              <a:gd name="connsiteY33" fmla="*/ 181357 h 495300"/>
              <a:gd name="connsiteX34" fmla="*/ 289370 w 790575"/>
              <a:gd name="connsiteY34" fmla="*/ 213266 h 495300"/>
              <a:gd name="connsiteX35" fmla="*/ 301371 w 790575"/>
              <a:gd name="connsiteY35" fmla="*/ 228982 h 495300"/>
              <a:gd name="connsiteX36" fmla="*/ 194501 w 790575"/>
              <a:gd name="connsiteY36" fmla="*/ 228982 h 495300"/>
              <a:gd name="connsiteX37" fmla="*/ 204788 w 790575"/>
              <a:gd name="connsiteY37" fmla="*/ 181357 h 495300"/>
              <a:gd name="connsiteX38" fmla="*/ 173641 w 790575"/>
              <a:gd name="connsiteY38" fmla="*/ 67057 h 495300"/>
              <a:gd name="connsiteX39" fmla="*/ 104775 w 790575"/>
              <a:gd name="connsiteY39" fmla="*/ 314707 h 495300"/>
              <a:gd name="connsiteX40" fmla="*/ 38100 w 790575"/>
              <a:gd name="connsiteY40" fmla="*/ 190882 h 495300"/>
              <a:gd name="connsiteX41" fmla="*/ 104775 w 790575"/>
              <a:gd name="connsiteY41" fmla="*/ 67057 h 495300"/>
              <a:gd name="connsiteX42" fmla="*/ 166688 w 790575"/>
              <a:gd name="connsiteY42" fmla="*/ 181357 h 495300"/>
              <a:gd name="connsiteX43" fmla="*/ 138113 w 790575"/>
              <a:gd name="connsiteY43" fmla="*/ 228982 h 495300"/>
              <a:gd name="connsiteX44" fmla="*/ 109538 w 790575"/>
              <a:gd name="connsiteY44" fmla="*/ 176595 h 495300"/>
              <a:gd name="connsiteX45" fmla="*/ 111538 w 790575"/>
              <a:gd name="connsiteY45" fmla="*/ 157545 h 495300"/>
              <a:gd name="connsiteX46" fmla="*/ 97060 w 790575"/>
              <a:gd name="connsiteY46" fmla="*/ 134780 h 495300"/>
              <a:gd name="connsiteX47" fmla="*/ 74295 w 790575"/>
              <a:gd name="connsiteY47" fmla="*/ 149258 h 495300"/>
              <a:gd name="connsiteX48" fmla="*/ 71438 w 790575"/>
              <a:gd name="connsiteY48" fmla="*/ 176595 h 495300"/>
              <a:gd name="connsiteX49" fmla="*/ 138113 w 790575"/>
              <a:gd name="connsiteY49" fmla="*/ 267082 h 495300"/>
              <a:gd name="connsiteX50" fmla="*/ 328613 w 790575"/>
              <a:gd name="connsiteY50" fmla="*/ 267082 h 495300"/>
              <a:gd name="connsiteX51" fmla="*/ 328613 w 790575"/>
              <a:gd name="connsiteY51" fmla="*/ 314707 h 495300"/>
              <a:gd name="connsiteX52" fmla="*/ 423863 w 790575"/>
              <a:gd name="connsiteY52" fmla="*/ 373667 h 495300"/>
              <a:gd name="connsiteX53" fmla="*/ 366713 w 790575"/>
              <a:gd name="connsiteY53" fmla="*/ 417958 h 495300"/>
              <a:gd name="connsiteX54" fmla="*/ 366713 w 790575"/>
              <a:gd name="connsiteY54" fmla="*/ 290800 h 495300"/>
              <a:gd name="connsiteX55" fmla="*/ 373666 w 790575"/>
              <a:gd name="connsiteY55" fmla="*/ 294324 h 495300"/>
              <a:gd name="connsiteX56" fmla="*/ 402241 w 790575"/>
              <a:gd name="connsiteY56" fmla="*/ 294324 h 495300"/>
              <a:gd name="connsiteX57" fmla="*/ 429197 w 790575"/>
              <a:gd name="connsiteY57" fmla="*/ 305182 h 495300"/>
              <a:gd name="connsiteX58" fmla="*/ 458534 w 790575"/>
              <a:gd name="connsiteY58" fmla="*/ 292609 h 495300"/>
              <a:gd name="connsiteX59" fmla="*/ 481013 w 790575"/>
              <a:gd name="connsiteY59" fmla="*/ 295276 h 495300"/>
              <a:gd name="connsiteX60" fmla="*/ 481013 w 790575"/>
              <a:gd name="connsiteY60" fmla="*/ 417958 h 495300"/>
              <a:gd name="connsiteX61" fmla="*/ 519113 w 790575"/>
              <a:gd name="connsiteY61" fmla="*/ 314707 h 495300"/>
              <a:gd name="connsiteX62" fmla="*/ 519113 w 790575"/>
              <a:gd name="connsiteY62" fmla="*/ 270416 h 495300"/>
              <a:gd name="connsiteX63" fmla="*/ 527495 w 790575"/>
              <a:gd name="connsiteY63" fmla="*/ 267082 h 495300"/>
              <a:gd name="connsiteX64" fmla="*/ 652463 w 790575"/>
              <a:gd name="connsiteY64" fmla="*/ 267082 h 495300"/>
              <a:gd name="connsiteX65" fmla="*/ 667798 w 790575"/>
              <a:gd name="connsiteY65" fmla="*/ 314707 h 495300"/>
              <a:gd name="connsiteX66" fmla="*/ 551498 w 790575"/>
              <a:gd name="connsiteY66" fmla="*/ 228982 h 495300"/>
              <a:gd name="connsiteX67" fmla="*/ 571119 w 790575"/>
              <a:gd name="connsiteY67" fmla="*/ 207932 h 495300"/>
              <a:gd name="connsiteX68" fmla="*/ 571119 w 790575"/>
              <a:gd name="connsiteY68" fmla="*/ 179357 h 495300"/>
              <a:gd name="connsiteX69" fmla="*/ 581597 w 790575"/>
              <a:gd name="connsiteY69" fmla="*/ 152687 h 495300"/>
              <a:gd name="connsiteX70" fmla="*/ 569024 w 790575"/>
              <a:gd name="connsiteY70" fmla="*/ 123350 h 495300"/>
              <a:gd name="connsiteX71" fmla="*/ 569024 w 790575"/>
              <a:gd name="connsiteY71" fmla="*/ 91346 h 495300"/>
              <a:gd name="connsiteX72" fmla="*/ 548545 w 790575"/>
              <a:gd name="connsiteY72" fmla="*/ 70963 h 495300"/>
              <a:gd name="connsiteX73" fmla="*/ 547688 w 790575"/>
              <a:gd name="connsiteY73" fmla="*/ 67057 h 495300"/>
              <a:gd name="connsiteX74" fmla="*/ 676275 w 790575"/>
              <a:gd name="connsiteY74" fmla="*/ 67057 h 495300"/>
              <a:gd name="connsiteX75" fmla="*/ 749332 w 790575"/>
              <a:gd name="connsiteY75" fmla="*/ 147258 h 495300"/>
              <a:gd name="connsiteX76" fmla="*/ 747713 w 790575"/>
              <a:gd name="connsiteY76" fmla="*/ 228982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90575" h="495300">
                <a:moveTo>
                  <a:pt x="793813" y="193359"/>
                </a:moveTo>
                <a:cubicBezTo>
                  <a:pt x="793813" y="126684"/>
                  <a:pt x="756476" y="28957"/>
                  <a:pt x="676275" y="28957"/>
                </a:cubicBezTo>
                <a:lnTo>
                  <a:pt x="504825" y="28957"/>
                </a:lnTo>
                <a:cubicBezTo>
                  <a:pt x="500569" y="20404"/>
                  <a:pt x="493211" y="13795"/>
                  <a:pt x="484251" y="10479"/>
                </a:cubicBezTo>
                <a:cubicBezTo>
                  <a:pt x="475087" y="6772"/>
                  <a:pt x="464840" y="6772"/>
                  <a:pt x="455676" y="10479"/>
                </a:cubicBezTo>
                <a:cubicBezTo>
                  <a:pt x="448366" y="3844"/>
                  <a:pt x="438878" y="117"/>
                  <a:pt x="429006" y="1"/>
                </a:cubicBezTo>
                <a:cubicBezTo>
                  <a:pt x="417899" y="-94"/>
                  <a:pt x="407259" y="4466"/>
                  <a:pt x="399669" y="12574"/>
                </a:cubicBezTo>
                <a:cubicBezTo>
                  <a:pt x="389471" y="8098"/>
                  <a:pt x="377863" y="8098"/>
                  <a:pt x="367665" y="12574"/>
                </a:cubicBezTo>
                <a:cubicBezTo>
                  <a:pt x="360075" y="15983"/>
                  <a:pt x="353770" y="21722"/>
                  <a:pt x="349663" y="28957"/>
                </a:cubicBezTo>
                <a:cubicBezTo>
                  <a:pt x="349663" y="28957"/>
                  <a:pt x="97441" y="28957"/>
                  <a:pt x="96679" y="29529"/>
                </a:cubicBezTo>
                <a:cubicBezTo>
                  <a:pt x="41910" y="35720"/>
                  <a:pt x="0" y="104300"/>
                  <a:pt x="0" y="190882"/>
                </a:cubicBezTo>
                <a:cubicBezTo>
                  <a:pt x="0" y="281656"/>
                  <a:pt x="46006" y="352807"/>
                  <a:pt x="104775" y="352807"/>
                </a:cubicBezTo>
                <a:lnTo>
                  <a:pt x="328613" y="352807"/>
                </a:lnTo>
                <a:lnTo>
                  <a:pt x="328613" y="495682"/>
                </a:lnTo>
                <a:lnTo>
                  <a:pt x="423863" y="421864"/>
                </a:lnTo>
                <a:lnTo>
                  <a:pt x="519113" y="495682"/>
                </a:lnTo>
                <a:lnTo>
                  <a:pt x="519113" y="352807"/>
                </a:lnTo>
                <a:lnTo>
                  <a:pt x="742950" y="352807"/>
                </a:lnTo>
                <a:cubicBezTo>
                  <a:pt x="753471" y="352807"/>
                  <a:pt x="762000" y="344279"/>
                  <a:pt x="762000" y="333757"/>
                </a:cubicBezTo>
                <a:cubicBezTo>
                  <a:pt x="762000" y="323236"/>
                  <a:pt x="753471" y="314707"/>
                  <a:pt x="742950" y="314707"/>
                </a:cubicBezTo>
                <a:cubicBezTo>
                  <a:pt x="715359" y="315948"/>
                  <a:pt x="691949" y="294666"/>
                  <a:pt x="690563" y="267082"/>
                </a:cubicBezTo>
                <a:lnTo>
                  <a:pt x="747713" y="267082"/>
                </a:lnTo>
                <a:cubicBezTo>
                  <a:pt x="770001" y="267082"/>
                  <a:pt x="793813" y="248032"/>
                  <a:pt x="793813" y="193359"/>
                </a:cubicBezTo>
                <a:close/>
                <a:moveTo>
                  <a:pt x="427101" y="68772"/>
                </a:moveTo>
                <a:cubicBezTo>
                  <a:pt x="473289" y="68772"/>
                  <a:pt x="510731" y="106215"/>
                  <a:pt x="510730" y="152402"/>
                </a:cubicBezTo>
                <a:cubicBezTo>
                  <a:pt x="510730" y="198590"/>
                  <a:pt x="473287" y="236032"/>
                  <a:pt x="427099" y="236031"/>
                </a:cubicBezTo>
                <a:cubicBezTo>
                  <a:pt x="381061" y="236030"/>
                  <a:pt x="343681" y="198821"/>
                  <a:pt x="343472" y="152782"/>
                </a:cubicBezTo>
                <a:cubicBezTo>
                  <a:pt x="343261" y="106596"/>
                  <a:pt x="380532" y="68983"/>
                  <a:pt x="426719" y="68773"/>
                </a:cubicBezTo>
                <a:cubicBezTo>
                  <a:pt x="426847" y="68772"/>
                  <a:pt x="426973" y="68772"/>
                  <a:pt x="427101" y="68772"/>
                </a:cubicBezTo>
                <a:close/>
                <a:moveTo>
                  <a:pt x="310134" y="67057"/>
                </a:moveTo>
                <a:cubicBezTo>
                  <a:pt x="309944" y="69466"/>
                  <a:pt x="309944" y="71888"/>
                  <a:pt x="310134" y="74296"/>
                </a:cubicBezTo>
                <a:cubicBezTo>
                  <a:pt x="289787" y="82304"/>
                  <a:pt x="279739" y="105253"/>
                  <a:pt x="287655" y="125636"/>
                </a:cubicBezTo>
                <a:cubicBezTo>
                  <a:pt x="280796" y="133027"/>
                  <a:pt x="276926" y="142700"/>
                  <a:pt x="276797" y="152782"/>
                </a:cubicBezTo>
                <a:cubicBezTo>
                  <a:pt x="276912" y="163624"/>
                  <a:pt x="281454" y="173948"/>
                  <a:pt x="289370" y="181357"/>
                </a:cubicBezTo>
                <a:cubicBezTo>
                  <a:pt x="284898" y="191524"/>
                  <a:pt x="284898" y="203100"/>
                  <a:pt x="289370" y="213266"/>
                </a:cubicBezTo>
                <a:cubicBezTo>
                  <a:pt x="291992" y="219427"/>
                  <a:pt x="296118" y="224831"/>
                  <a:pt x="301371" y="228982"/>
                </a:cubicBezTo>
                <a:lnTo>
                  <a:pt x="194501" y="228982"/>
                </a:lnTo>
                <a:cubicBezTo>
                  <a:pt x="201171" y="213984"/>
                  <a:pt x="204672" y="197771"/>
                  <a:pt x="204788" y="181357"/>
                </a:cubicBezTo>
                <a:cubicBezTo>
                  <a:pt x="204788" y="133732"/>
                  <a:pt x="193167" y="94108"/>
                  <a:pt x="173641" y="67057"/>
                </a:cubicBezTo>
                <a:close/>
                <a:moveTo>
                  <a:pt x="104775" y="314707"/>
                </a:moveTo>
                <a:cubicBezTo>
                  <a:pt x="72581" y="314707"/>
                  <a:pt x="38100" y="264987"/>
                  <a:pt x="38100" y="190882"/>
                </a:cubicBezTo>
                <a:cubicBezTo>
                  <a:pt x="38100" y="116778"/>
                  <a:pt x="72581" y="67057"/>
                  <a:pt x="104775" y="67057"/>
                </a:cubicBezTo>
                <a:cubicBezTo>
                  <a:pt x="140684" y="67057"/>
                  <a:pt x="166688" y="114682"/>
                  <a:pt x="166688" y="181357"/>
                </a:cubicBezTo>
                <a:cubicBezTo>
                  <a:pt x="166688" y="181357"/>
                  <a:pt x="166021" y="228982"/>
                  <a:pt x="138113" y="228982"/>
                </a:cubicBezTo>
                <a:cubicBezTo>
                  <a:pt x="124587" y="228982"/>
                  <a:pt x="109538" y="206599"/>
                  <a:pt x="109538" y="176595"/>
                </a:cubicBezTo>
                <a:cubicBezTo>
                  <a:pt x="109491" y="170190"/>
                  <a:pt x="110161" y="163800"/>
                  <a:pt x="111538" y="157545"/>
                </a:cubicBezTo>
                <a:cubicBezTo>
                  <a:pt x="113826" y="147261"/>
                  <a:pt x="107344" y="137068"/>
                  <a:pt x="97060" y="134780"/>
                </a:cubicBezTo>
                <a:cubicBezTo>
                  <a:pt x="86776" y="132492"/>
                  <a:pt x="76583" y="138974"/>
                  <a:pt x="74295" y="149258"/>
                </a:cubicBezTo>
                <a:cubicBezTo>
                  <a:pt x="72344" y="158238"/>
                  <a:pt x="71386" y="167405"/>
                  <a:pt x="71438" y="176595"/>
                </a:cubicBezTo>
                <a:cubicBezTo>
                  <a:pt x="71438" y="227363"/>
                  <a:pt x="100775" y="267082"/>
                  <a:pt x="138113" y="267082"/>
                </a:cubicBezTo>
                <a:lnTo>
                  <a:pt x="328613" y="267082"/>
                </a:lnTo>
                <a:lnTo>
                  <a:pt x="328613" y="314707"/>
                </a:lnTo>
                <a:close/>
                <a:moveTo>
                  <a:pt x="423863" y="373667"/>
                </a:moveTo>
                <a:lnTo>
                  <a:pt x="366713" y="417958"/>
                </a:lnTo>
                <a:lnTo>
                  <a:pt x="366713" y="290800"/>
                </a:lnTo>
                <a:cubicBezTo>
                  <a:pt x="368919" y="292182"/>
                  <a:pt x="371246" y="293361"/>
                  <a:pt x="373666" y="294324"/>
                </a:cubicBezTo>
                <a:cubicBezTo>
                  <a:pt x="382855" y="297897"/>
                  <a:pt x="393051" y="297897"/>
                  <a:pt x="402241" y="294324"/>
                </a:cubicBezTo>
                <a:cubicBezTo>
                  <a:pt x="409583" y="301139"/>
                  <a:pt x="419181" y="305006"/>
                  <a:pt x="429197" y="305182"/>
                </a:cubicBezTo>
                <a:cubicBezTo>
                  <a:pt x="440294" y="305231"/>
                  <a:pt x="450915" y="300679"/>
                  <a:pt x="458534" y="292609"/>
                </a:cubicBezTo>
                <a:cubicBezTo>
                  <a:pt x="465627" y="295593"/>
                  <a:pt x="473418" y="296517"/>
                  <a:pt x="481013" y="295276"/>
                </a:cubicBezTo>
                <a:lnTo>
                  <a:pt x="481013" y="417958"/>
                </a:lnTo>
                <a:close/>
                <a:moveTo>
                  <a:pt x="519113" y="314707"/>
                </a:moveTo>
                <a:lnTo>
                  <a:pt x="519113" y="270416"/>
                </a:lnTo>
                <a:cubicBezTo>
                  <a:pt x="522011" y="269587"/>
                  <a:pt x="524819" y="268470"/>
                  <a:pt x="527495" y="267082"/>
                </a:cubicBezTo>
                <a:lnTo>
                  <a:pt x="652463" y="267082"/>
                </a:lnTo>
                <a:cubicBezTo>
                  <a:pt x="652463" y="284171"/>
                  <a:pt x="657827" y="300829"/>
                  <a:pt x="667798" y="314707"/>
                </a:cubicBezTo>
                <a:close/>
                <a:moveTo>
                  <a:pt x="551498" y="228982"/>
                </a:moveTo>
                <a:cubicBezTo>
                  <a:pt x="560539" y="224800"/>
                  <a:pt x="567581" y="217244"/>
                  <a:pt x="571119" y="207932"/>
                </a:cubicBezTo>
                <a:cubicBezTo>
                  <a:pt x="574664" y="198737"/>
                  <a:pt x="574664" y="188553"/>
                  <a:pt x="571119" y="179357"/>
                </a:cubicBezTo>
                <a:cubicBezTo>
                  <a:pt x="577848" y="172106"/>
                  <a:pt x="581591" y="162580"/>
                  <a:pt x="581597" y="152687"/>
                </a:cubicBezTo>
                <a:cubicBezTo>
                  <a:pt x="581645" y="141590"/>
                  <a:pt x="577093" y="130968"/>
                  <a:pt x="569024" y="123350"/>
                </a:cubicBezTo>
                <a:cubicBezTo>
                  <a:pt x="573454" y="113142"/>
                  <a:pt x="573454" y="101554"/>
                  <a:pt x="569024" y="91346"/>
                </a:cubicBezTo>
                <a:cubicBezTo>
                  <a:pt x="565095" y="82156"/>
                  <a:pt x="557754" y="74848"/>
                  <a:pt x="548545" y="70963"/>
                </a:cubicBezTo>
                <a:cubicBezTo>
                  <a:pt x="548370" y="69639"/>
                  <a:pt x="548084" y="68333"/>
                  <a:pt x="547688" y="67057"/>
                </a:cubicBezTo>
                <a:lnTo>
                  <a:pt x="676275" y="67057"/>
                </a:lnTo>
                <a:cubicBezTo>
                  <a:pt x="714375" y="67057"/>
                  <a:pt x="738950" y="108491"/>
                  <a:pt x="749332" y="147258"/>
                </a:cubicBezTo>
                <a:cubicBezTo>
                  <a:pt x="761429" y="192787"/>
                  <a:pt x="753428" y="225649"/>
                  <a:pt x="747713" y="2289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505790" y="2720232"/>
            <a:ext cx="253974" cy="1249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705027" y="5358186"/>
            <a:ext cx="5867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en-US" altLang="zh-CN" sz="4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文本占位符 2"/>
          <p:cNvSpPr>
            <a:spLocks noGrp="1"/>
          </p:cNvSpPr>
          <p:nvPr/>
        </p:nvSpPr>
        <p:spPr>
          <a:xfrm>
            <a:off x="42" y="663063"/>
            <a:ext cx="52197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9" name="标题 1"/>
          <p:cNvSpPr>
            <a:spLocks noGrp="1"/>
          </p:cNvSpPr>
          <p:nvPr/>
        </p:nvSpPr>
        <p:spPr>
          <a:xfrm>
            <a:off x="521913" y="662704"/>
            <a:ext cx="1097280" cy="9772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最终</a:t>
            </a:r>
            <a:endParaRPr>
              <a:sym typeface="+mn-ea"/>
            </a:endParaRPr>
          </a:p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结果</a:t>
            </a:r>
            <a:endParaRPr lang="zh-CN" altLang="en-US" dirty="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906905" y="2339975"/>
          <a:ext cx="3350895" cy="2813685"/>
        </p:xfrm>
        <a:graphic>
          <a:graphicData uri="http://schemas.openxmlformats.org/drawingml/2006/table">
            <a:tbl>
              <a:tblPr firstRow="1" bandRow="1">
                <a:tableStyleId>{7C2A9DF8-D8B3-4E1C-991D-0E9C98C8AF72}</a:tableStyleId>
              </a:tblPr>
              <a:tblGrid>
                <a:gridCol w="793750"/>
                <a:gridCol w="1440180"/>
                <a:gridCol w="1116965"/>
              </a:tblGrid>
              <a:tr h="475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Rank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Team Name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Score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565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DeepBlueAi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84.963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5651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1">
                          <a:solidFill>
                            <a:srgbClr val="FFC000"/>
                          </a:solidFill>
                        </a:rPr>
                        <a:t>Our Team</a:t>
                      </a:r>
                      <a:endParaRPr lang="en-US" altLang="zh-CN" sz="2000" b="1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84.498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567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FREE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84.436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5664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Space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Oddity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84.379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7607300" y="2339975"/>
          <a:ext cx="3350895" cy="2898140"/>
        </p:xfrm>
        <a:graphic>
          <a:graphicData uri="http://schemas.openxmlformats.org/drawingml/2006/table">
            <a:tbl>
              <a:tblPr firstRow="1" bandRow="1">
                <a:tableStyleId>{7C2A9DF8-D8B3-4E1C-991D-0E9C98C8AF72}</a:tableStyleId>
              </a:tblPr>
              <a:tblGrid>
                <a:gridCol w="793750"/>
                <a:gridCol w="1440180"/>
                <a:gridCol w="1116965"/>
              </a:tblGrid>
              <a:tr h="4857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Rank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Team Name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Score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565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rgbClr val="FFC000"/>
                          </a:solidFill>
                          <a:sym typeface="+mn-ea"/>
                        </a:rPr>
                        <a:t>Our Team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70.698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DeepBlueAi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69.972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567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Space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Oddity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69.778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5664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united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68.96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 rot="16200000">
            <a:off x="8958377" y="3106483"/>
            <a:ext cx="582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600" dirty="0">
                <a:solidFill>
                  <a:schemeClr val="tx1">
                    <a:alpha val="10000"/>
                  </a:schemeClr>
                </a:solidFill>
              </a:rPr>
              <a:t>CHINA GUANGZHOU</a:t>
            </a:r>
            <a:endParaRPr lang="zh-CN" altLang="en-US" sz="3600" spc="600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0816" y="2032114"/>
            <a:ext cx="5315879" cy="107721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8000" dirty="0"/>
              <a:t>Thank you</a:t>
            </a:r>
            <a:endParaRPr lang="zh-CN" altLang="en-US" sz="8000" dirty="0"/>
          </a:p>
        </p:txBody>
      </p:sp>
      <p:sp>
        <p:nvSpPr>
          <p:cNvPr id="7" name="文本占位符 3"/>
          <p:cNvSpPr>
            <a:spLocks noGrp="1"/>
          </p:cNvSpPr>
          <p:nvPr/>
        </p:nvSpPr>
        <p:spPr>
          <a:xfrm>
            <a:off x="869315" y="5356860"/>
            <a:ext cx="4586605" cy="3683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200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翁诣轩，夏飞，夏茂晋，余强，黄金凤</a:t>
            </a:r>
            <a:endParaRPr lang="zh-CN" altLang="en-US" sz="200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11" name="文本占位符 2"/>
          <p:cNvSpPr>
            <a:spLocks noGrp="1"/>
          </p:cNvSpPr>
          <p:nvPr/>
        </p:nvSpPr>
        <p:spPr>
          <a:xfrm>
            <a:off x="725911" y="5837669"/>
            <a:ext cx="8451215" cy="4356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2800" b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Comic Sans MS" panose="030F0702030302020204" charset="0"/>
                <a:sym typeface="+mn-ea"/>
              </a:rPr>
              <a:t>Does BERT Know Which Answer</a:t>
            </a:r>
            <a:r>
              <a:rPr lang="en-US" altLang="zh-CN" sz="2800" b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Comic Sans MS" panose="030F0702030302020204" charset="0"/>
                <a:sym typeface="+mn-ea"/>
              </a:rPr>
              <a:t> </a:t>
            </a:r>
            <a:r>
              <a:rPr lang="zh-CN" altLang="en-US" sz="2800" b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Comic Sans MS" panose="030F0702030302020204" charset="0"/>
                <a:sym typeface="+mn-ea"/>
              </a:rPr>
              <a:t>Beyond the Question </a:t>
            </a:r>
            <a:endParaRPr lang="zh-CN" altLang="en-US" sz="2800" b="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Comic Sans MS" panose="030F0702030302020204" charset="0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65505" y="422910"/>
            <a:ext cx="2886710" cy="1263015"/>
            <a:chOff x="1363" y="666"/>
            <a:chExt cx="3425" cy="1610"/>
          </a:xfrm>
        </p:grpSpPr>
        <p:sp>
          <p:nvSpPr>
            <p:cNvPr id="13" name="矩形 12"/>
            <p:cNvSpPr/>
            <p:nvPr/>
          </p:nvSpPr>
          <p:spPr>
            <a:xfrm>
              <a:off x="1417" y="666"/>
              <a:ext cx="3371" cy="16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63" y="666"/>
              <a:ext cx="3425" cy="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5450" dirty="0">
                  <a:solidFill>
                    <a:schemeClr val="bg1">
                      <a:lumMod val="85000"/>
                    </a:schemeClr>
                  </a:solidFill>
                </a:rPr>
                <a:t>CCKS</a:t>
              </a:r>
              <a:endParaRPr lang="zh-CN" altLang="en-US" sz="545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1417" y="1934"/>
              <a:ext cx="1183" cy="7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右箭头 15"/>
            <p:cNvSpPr/>
            <p:nvPr/>
          </p:nvSpPr>
          <p:spPr>
            <a:xfrm flipH="1">
              <a:off x="3605" y="1934"/>
              <a:ext cx="1183" cy="7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573" y="1703"/>
              <a:ext cx="1005" cy="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</a:rPr>
                <a:t>2021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9" name="图片 18" descr="VCG211335854767"/>
          <p:cNvPicPr>
            <a:picLocks noChangeAspect="1"/>
          </p:cNvPicPr>
          <p:nvPr/>
        </p:nvPicPr>
        <p:blipFill>
          <a:blip r:embed="rId1"/>
          <a:srcRect r="51045" b="6584"/>
          <a:stretch>
            <a:fillRect/>
          </a:stretch>
        </p:blipFill>
        <p:spPr>
          <a:xfrm>
            <a:off x="7240905" y="1022985"/>
            <a:ext cx="3632835" cy="46170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702530" y="4440286"/>
            <a:ext cx="792480" cy="661670"/>
          </a:xfrm>
        </p:spPr>
        <p:txBody>
          <a:bodyPr/>
          <a:lstStyle/>
          <a:p>
            <a:r>
              <a:rPr lang="zh-CN" altLang="en-US" dirty="0"/>
              <a:t>数据</a:t>
            </a:r>
            <a:endParaRPr lang="zh-CN" altLang="en-US" dirty="0"/>
          </a:p>
          <a:p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601938" y="4440286"/>
            <a:ext cx="792480" cy="661670"/>
          </a:xfrm>
        </p:spPr>
        <p:txBody>
          <a:bodyPr/>
          <a:lstStyle/>
          <a:p>
            <a:r>
              <a:rPr lang="zh-CN" altLang="en-US" dirty="0"/>
              <a:t>方案</a:t>
            </a:r>
            <a:endParaRPr lang="zh-CN" altLang="en-US" dirty="0"/>
          </a:p>
          <a:p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9475685" y="4440286"/>
            <a:ext cx="792480" cy="661670"/>
          </a:xfrm>
        </p:spPr>
        <p:txBody>
          <a:bodyPr/>
          <a:lstStyle/>
          <a:p>
            <a:r>
              <a:rPr lang="zh-CN" altLang="en-US" dirty="0"/>
              <a:t>最终</a:t>
            </a:r>
            <a:endParaRPr lang="zh-CN" altLang="en-US" dirty="0"/>
          </a:p>
          <a:p>
            <a:r>
              <a:rPr lang="zh-CN" altLang="en-US" dirty="0"/>
              <a:t>结果</a:t>
            </a:r>
            <a:endParaRPr lang="zh-CN" altLang="en-US" dirty="0"/>
          </a:p>
        </p:txBody>
      </p:sp>
      <p:pic>
        <p:nvPicPr>
          <p:cNvPr id="1026" name="Picture 2" descr="C:\Users\Administrator\Desktop\123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1" r="17000" b="412"/>
          <a:stretch>
            <a:fillRect/>
          </a:stretch>
        </p:blipFill>
        <p:spPr bwMode="auto">
          <a:xfrm>
            <a:off x="973455" y="689610"/>
            <a:ext cx="6301105" cy="234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096302" y="2384548"/>
            <a:ext cx="870751" cy="757130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728" y="2078754"/>
            <a:ext cx="1097280" cy="977265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数据</a:t>
            </a:r>
            <a:br>
              <a:rPr lang="zh-CN" altLang="en-US" dirty="0"/>
            </a:br>
            <a:r>
              <a:rPr>
                <a:sym typeface="+mn-ea"/>
              </a:rPr>
              <a:t>分析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25037" y="2742605"/>
            <a:ext cx="439737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脸总是起痘是闭口粉刺，还总是泛红怎么治疗呢？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25036" y="2382838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Question: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118850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4925036" y="3530115"/>
            <a:ext cx="439737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脸总是起痘泛红是闭口粉刺，该用什么药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25036" y="3161458"/>
            <a:ext cx="157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Description: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75725" y="2373313"/>
            <a:ext cx="1441450" cy="368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答非所问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25036" y="3939968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Answer: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25060" y="4349750"/>
            <a:ext cx="5003165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皮肤光亮泛红，很可能是由化妆品过敏引起的过敏，如果脸部表皮薄，可能有皮肤冲洗过敏，所以应停止使用化品，然后应用炉甘石洗剂，也可以采取抗过敏药物治疗内部，并避免辛辣刺激性食物，别熬夜，多喝水，没特效药，注意生，可用扑尔敏试试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67633" y="552214"/>
            <a:ext cx="1097280" cy="977265"/>
          </a:xfrm>
        </p:spPr>
        <p:txBody>
          <a:bodyPr/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数据</a:t>
            </a:r>
            <a:br>
              <a:rPr lang="zh-CN" altLang="en-US" dirty="0"/>
            </a:br>
            <a:r>
              <a:rPr>
                <a:sym typeface="+mn-ea"/>
              </a:rPr>
              <a:t>分析</a:t>
            </a:r>
            <a:endParaRPr lang="zh-CN" altLang="en-US" dirty="0"/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42" y="663063"/>
            <a:ext cx="52197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b="6465"/>
          <a:stretch>
            <a:fillRect/>
          </a:stretch>
        </p:blipFill>
        <p:spPr>
          <a:xfrm>
            <a:off x="1440815" y="1609090"/>
            <a:ext cx="3259455" cy="414909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096302" y="2384548"/>
            <a:ext cx="861060" cy="75565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728" y="2078754"/>
            <a:ext cx="1097280" cy="977265"/>
          </a:xfrm>
        </p:spPr>
        <p:txBody>
          <a:bodyPr/>
          <a:lstStyle/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方案</a:t>
            </a:r>
            <a:br>
              <a:rPr lang="zh-CN" altLang="en-US" dirty="0"/>
            </a:br>
            <a:r>
              <a:rPr>
                <a:sym typeface="+mn-ea"/>
              </a:rPr>
              <a:t>介绍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223520" y="1725295"/>
          <a:ext cx="6440170" cy="4080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6829819" y="6329998"/>
            <a:ext cx="4664951" cy="3266"/>
            <a:chOff x="6831724" y="6292750"/>
            <a:chExt cx="4664951" cy="326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6831724" y="6296016"/>
              <a:ext cx="466495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831724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7710487" y="1066339"/>
            <a:ext cx="36932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模型的微调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09933" y="697682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Baseline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46976" y="8194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11287125" y="200005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377612" y="252392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/>
        </p:nvSpPr>
        <p:spPr>
          <a:xfrm>
            <a:off x="521913" y="662704"/>
            <a:ext cx="1097280" cy="9772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方案</a:t>
            </a:r>
            <a:br>
              <a:rPr lang="zh-CN" altLang="en-US" dirty="0"/>
            </a:br>
            <a:r>
              <a:rPr>
                <a:sym typeface="+mn-ea"/>
              </a:rPr>
              <a:t>介绍</a:t>
            </a:r>
            <a:endParaRPr lang="zh-CN" altLang="en-US" dirty="0"/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42" y="663063"/>
            <a:ext cx="52197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711122" y="1875964"/>
            <a:ext cx="369323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FGM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对抗，增加鲁棒性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10568" y="1507307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对抗学习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47611" y="162910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711757" y="2594784"/>
            <a:ext cx="36932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两次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Dropout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，求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KL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散度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11203" y="2226127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R-Drop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48246" y="234792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1757" y="3399329"/>
            <a:ext cx="369323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通过编辑距离，人为制造答非所问句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11203" y="303067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数据增广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48246" y="315247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712392" y="4222924"/>
            <a:ext cx="36932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valid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集和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test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集中使用小学习率微调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711838" y="3854267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小学习率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548881" y="397606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标题 1" descr="7b0a20202020227461726765744d6f64756c65223a20226b6f6e6c696e65666f6e7473220a7d0a"/>
          <p:cNvSpPr>
            <a:spLocks noGrp="1"/>
          </p:cNvSpPr>
          <p:nvPr/>
        </p:nvSpPr>
        <p:spPr>
          <a:xfrm>
            <a:off x="7546975" y="5894705"/>
            <a:ext cx="3387090" cy="43561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80000"/>
              </a:lnSpc>
            </a:pPr>
            <a:r>
              <a:rPr sz="2800" b="0"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整体方案</a:t>
            </a:r>
            <a:endParaRPr lang="zh-CN" altLang="en-US" sz="2800" b="0" dirty="0"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713027" y="4941744"/>
            <a:ext cx="369323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多组模型结果融合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12473" y="4573087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模型融合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549516" y="469488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207635" y="1358900"/>
            <a:ext cx="7072630" cy="4631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95325" y="6301542"/>
            <a:ext cx="6109921" cy="3266"/>
            <a:chOff x="695325" y="6292750"/>
            <a:chExt cx="6109921" cy="326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695325" y="6296016"/>
              <a:ext cx="610992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20365" y="2541907"/>
            <a:ext cx="13868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R-Drop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5508" y="27310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95325" y="3145790"/>
            <a:ext cx="380174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相比于只对标签求损失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我们开启模型的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Dropout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，并设置概率为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0.3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之后将同样的样本作为输入，但结果将会不同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两次结果之间，我们求取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散度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377322" y="972451"/>
            <a:ext cx="253974" cy="709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088" y="5812607"/>
            <a:ext cx="45116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两次</a:t>
            </a:r>
            <a:r>
              <a:rPr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Dropout</a:t>
            </a: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，求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KL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散度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302885" y="1938655"/>
            <a:ext cx="6802120" cy="3471545"/>
            <a:chOff x="2343" y="1703"/>
            <a:chExt cx="9638" cy="5163"/>
          </a:xfrm>
        </p:grpSpPr>
        <p:sp>
          <p:nvSpPr>
            <p:cNvPr id="39" name="圆角矩形 84"/>
            <p:cNvSpPr/>
            <p:nvPr/>
          </p:nvSpPr>
          <p:spPr>
            <a:xfrm>
              <a:off x="2343" y="2792"/>
              <a:ext cx="1588" cy="706"/>
            </a:xfrm>
            <a:prstGeom prst="roundRect">
              <a:avLst/>
            </a:prstGeom>
            <a:solidFill>
              <a:schemeClr val="bg2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 dirty="0">
                  <a:solidFill>
                    <a:schemeClr val="tx1"/>
                  </a:solidFill>
                  <a:sym typeface="+mn-ea"/>
                </a:rPr>
                <a:t>样本</a:t>
              </a:r>
              <a:r>
                <a:rPr lang="en-US" altLang="zh-CN" sz="1400" dirty="0">
                  <a:solidFill>
                    <a:schemeClr val="tx1"/>
                  </a:solidFill>
                  <a:sym typeface="+mn-ea"/>
                </a:rPr>
                <a:t>1</a:t>
              </a:r>
              <a:endParaRPr lang="en-US" altLang="zh-CN" sz="1400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724" y="1703"/>
              <a:ext cx="2186" cy="5163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dirty="0">
                  <a:sym typeface="+mn-ea"/>
                </a:rPr>
                <a:t>预训练模型</a:t>
              </a:r>
              <a:endParaRPr lang="en-US" dirty="0"/>
            </a:p>
            <a:p>
              <a:pPr algn="ctr"/>
              <a:r>
                <a:rPr lang="zh-CN" altLang="en-US" dirty="0"/>
                <a:t>开启</a:t>
              </a:r>
              <a:r>
                <a:rPr lang="en-US" altLang="zh-CN" dirty="0"/>
                <a:t>Dropout</a:t>
              </a:r>
              <a:endParaRPr lang="en-US" altLang="zh-CN" dirty="0"/>
            </a:p>
            <a:p>
              <a:pPr algn="ctr"/>
              <a:endParaRPr lang="en-US" dirty="0"/>
            </a:p>
          </p:txBody>
        </p:sp>
        <p:sp>
          <p:nvSpPr>
            <p:cNvPr id="41" name="圆角矩形 84"/>
            <p:cNvSpPr/>
            <p:nvPr/>
          </p:nvSpPr>
          <p:spPr>
            <a:xfrm>
              <a:off x="2343" y="5047"/>
              <a:ext cx="1588" cy="706"/>
            </a:xfrm>
            <a:prstGeom prst="roundRect">
              <a:avLst/>
            </a:prstGeom>
            <a:solidFill>
              <a:schemeClr val="bg2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400" dirty="0">
                  <a:solidFill>
                    <a:schemeClr val="tx1"/>
                  </a:solidFill>
                  <a:sym typeface="+mn-ea"/>
                </a:rPr>
                <a:t>样本</a:t>
              </a:r>
              <a:r>
                <a:rPr lang="en-US" altLang="zh-CN" sz="1400" dirty="0">
                  <a:solidFill>
                    <a:schemeClr val="tx1"/>
                  </a:solidFill>
                  <a:sym typeface="+mn-ea"/>
                </a:rPr>
                <a:t>1</a:t>
              </a:r>
              <a:endParaRPr lang="en-US" altLang="zh-CN" sz="1400" dirty="0">
                <a:solidFill>
                  <a:schemeClr val="tx1"/>
                </a:solidFill>
                <a:sym typeface="+mn-ea"/>
              </a:endParaRPr>
            </a:p>
          </p:txBody>
        </p:sp>
        <p:cxnSp>
          <p:nvCxnSpPr>
            <p:cNvPr id="42" name="直接连接符 41"/>
            <p:cNvCxnSpPr>
              <a:stCxn id="39" idx="3"/>
            </p:cNvCxnSpPr>
            <p:nvPr/>
          </p:nvCxnSpPr>
          <p:spPr>
            <a:xfrm flipV="1">
              <a:off x="3931" y="3132"/>
              <a:ext cx="793" cy="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3946" y="5394"/>
              <a:ext cx="778" cy="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圆角矩形 152"/>
            <p:cNvSpPr/>
            <p:nvPr/>
          </p:nvSpPr>
          <p:spPr>
            <a:xfrm>
              <a:off x="7559" y="2853"/>
              <a:ext cx="1701" cy="64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 sz="1400" dirty="0">
                  <a:solidFill>
                    <a:schemeClr val="tx1"/>
                  </a:solidFill>
                </a:rPr>
                <a:t>预测结果</a:t>
              </a:r>
              <a:r>
                <a:rPr lang="en-US" altLang="zh-CN" sz="1400" dirty="0">
                  <a:solidFill>
                    <a:schemeClr val="tx1"/>
                  </a:solidFill>
                </a:rPr>
                <a:t>1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圆角矩形 152"/>
            <p:cNvSpPr/>
            <p:nvPr/>
          </p:nvSpPr>
          <p:spPr>
            <a:xfrm>
              <a:off x="7559" y="5047"/>
              <a:ext cx="1701" cy="64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 sz="1400" dirty="0">
                  <a:solidFill>
                    <a:schemeClr val="tx1"/>
                  </a:solidFill>
                </a:rPr>
                <a:t>预测结果</a:t>
              </a:r>
              <a:r>
                <a:rPr lang="en-US" altLang="zh-CN" sz="1400" dirty="0">
                  <a:solidFill>
                    <a:schemeClr val="tx1"/>
                  </a:solidFill>
                </a:rPr>
                <a:t>2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圆角矩形 152"/>
            <p:cNvSpPr/>
            <p:nvPr/>
          </p:nvSpPr>
          <p:spPr>
            <a:xfrm>
              <a:off x="10280" y="2853"/>
              <a:ext cx="1701" cy="6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 sz="1400" dirty="0">
                  <a:solidFill>
                    <a:schemeClr val="bg1"/>
                  </a:solidFill>
                </a:rPr>
                <a:t>样本</a:t>
              </a:r>
              <a:r>
                <a:rPr lang="en-US" altLang="zh-CN" sz="1400" dirty="0">
                  <a:solidFill>
                    <a:schemeClr val="bg1"/>
                  </a:solidFill>
                </a:rPr>
                <a:t>1 </a:t>
              </a:r>
              <a:r>
                <a:rPr lang="zh-CN" altLang="en-US" sz="1400" dirty="0">
                  <a:solidFill>
                    <a:schemeClr val="bg1"/>
                  </a:solidFill>
                </a:rPr>
                <a:t>标签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7" name="圆角矩形 152"/>
            <p:cNvSpPr/>
            <p:nvPr/>
          </p:nvSpPr>
          <p:spPr>
            <a:xfrm>
              <a:off x="10280" y="5047"/>
              <a:ext cx="1701" cy="6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 sz="1400" dirty="0">
                  <a:solidFill>
                    <a:schemeClr val="bg1"/>
                  </a:solidFill>
                </a:rPr>
                <a:t>样本</a:t>
              </a:r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r>
                <a:rPr lang="zh-CN" altLang="en-US" sz="1400" dirty="0">
                  <a:solidFill>
                    <a:schemeClr val="bg1"/>
                  </a:solidFill>
                </a:rPr>
                <a:t>标签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接箭头连接符 47"/>
            <p:cNvCxnSpPr>
              <a:stCxn id="46" idx="1"/>
              <a:endCxn id="44" idx="3"/>
            </p:cNvCxnSpPr>
            <p:nvPr/>
          </p:nvCxnSpPr>
          <p:spPr>
            <a:xfrm flipH="1">
              <a:off x="9260" y="3175"/>
              <a:ext cx="1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flipH="1">
              <a:off x="9260" y="5394"/>
              <a:ext cx="1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>
              <a:off x="6878" y="3132"/>
              <a:ext cx="681" cy="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V="1">
              <a:off x="6878" y="5387"/>
              <a:ext cx="681" cy="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44" idx="2"/>
              <a:endCxn id="45" idx="0"/>
            </p:cNvCxnSpPr>
            <p:nvPr/>
          </p:nvCxnSpPr>
          <p:spPr>
            <a:xfrm>
              <a:off x="8409" y="3498"/>
              <a:ext cx="0" cy="154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7505" y="3994"/>
              <a:ext cx="1033" cy="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/>
                <a:t>loss2</a:t>
              </a:r>
              <a:endParaRPr lang="zh-CN" altLang="en-US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331" y="3153"/>
              <a:ext cx="1033" cy="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/>
                <a:t>loss1</a:t>
              </a:r>
              <a:endParaRPr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331" y="5359"/>
              <a:ext cx="1033" cy="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/>
                <a:t>loss1</a:t>
              </a:r>
              <a:endParaRPr lang="zh-CN" altLang="en-US" dirty="0"/>
            </a:p>
          </p:txBody>
        </p:sp>
      </p:grpSp>
      <p:sp>
        <p:nvSpPr>
          <p:cNvPr id="59" name="标题 1"/>
          <p:cNvSpPr>
            <a:spLocks noGrp="1"/>
          </p:cNvSpPr>
          <p:nvPr/>
        </p:nvSpPr>
        <p:spPr>
          <a:xfrm>
            <a:off x="521913" y="662704"/>
            <a:ext cx="1097280" cy="9772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方案</a:t>
            </a:r>
            <a:br>
              <a:rPr lang="zh-CN" altLang="en-US" dirty="0"/>
            </a:br>
            <a:r>
              <a:rPr>
                <a:sym typeface="+mn-ea"/>
              </a:rPr>
              <a:t>介绍</a:t>
            </a:r>
            <a:endParaRPr lang="zh-CN" altLang="en-US" dirty="0"/>
          </a:p>
        </p:txBody>
      </p:sp>
      <p:sp>
        <p:nvSpPr>
          <p:cNvPr id="61" name="文本占位符 2"/>
          <p:cNvSpPr>
            <a:spLocks noGrp="1"/>
          </p:cNvSpPr>
          <p:nvPr/>
        </p:nvSpPr>
        <p:spPr>
          <a:xfrm>
            <a:off x="42" y="663063"/>
            <a:ext cx="52197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4753610" y="1358900"/>
            <a:ext cx="7543800" cy="4631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95325" y="6301542"/>
            <a:ext cx="6109921" cy="3266"/>
            <a:chOff x="695325" y="6292750"/>
            <a:chExt cx="6109921" cy="326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695325" y="6296016"/>
              <a:ext cx="610992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/>
          <p:cNvCxnSpPr/>
          <p:nvPr/>
        </p:nvCxnSpPr>
        <p:spPr>
          <a:xfrm>
            <a:off x="11287125" y="55243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377612" y="60481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20365" y="254127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数据增广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5508" y="27310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95447" y="3145942"/>
            <a:ext cx="439737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通过编辑距离，我们在患者问句中查找相似句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找到相似句后，再将相似句的答句作为新的答句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依此构建新的答非所问句子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377322" y="972451"/>
            <a:ext cx="253974" cy="709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088" y="5812607"/>
            <a:ext cx="54743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</a:rPr>
              <a:t>基于编辑距离构建答非所问句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59" name="标题 1"/>
          <p:cNvSpPr>
            <a:spLocks noGrp="1"/>
          </p:cNvSpPr>
          <p:nvPr/>
        </p:nvSpPr>
        <p:spPr>
          <a:xfrm>
            <a:off x="521913" y="662704"/>
            <a:ext cx="1097280" cy="9772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方案</a:t>
            </a:r>
            <a:br>
              <a:rPr lang="zh-CN" altLang="en-US" dirty="0"/>
            </a:br>
            <a:r>
              <a:rPr>
                <a:sym typeface="+mn-ea"/>
              </a:rPr>
              <a:t>介绍</a:t>
            </a:r>
            <a:endParaRPr lang="zh-CN" altLang="en-US" dirty="0"/>
          </a:p>
        </p:txBody>
      </p:sp>
      <p:sp>
        <p:nvSpPr>
          <p:cNvPr id="61" name="文本占位符 2"/>
          <p:cNvSpPr>
            <a:spLocks noGrp="1"/>
          </p:cNvSpPr>
          <p:nvPr/>
        </p:nvSpPr>
        <p:spPr>
          <a:xfrm>
            <a:off x="42" y="663063"/>
            <a:ext cx="52197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5004435" y="2128520"/>
            <a:ext cx="1529080" cy="13074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600">
                <a:solidFill>
                  <a:schemeClr val="accent6"/>
                </a:solidFill>
                <a:sym typeface="+mn-ea"/>
              </a:rPr>
              <a:t>Question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 1</a:t>
            </a:r>
            <a:endParaRPr lang="zh-CN" altLang="en-US" sz="1600">
              <a:solidFill>
                <a:schemeClr val="accent6"/>
              </a:solidFill>
              <a:sym typeface="+mn-ea"/>
            </a:endParaRPr>
          </a:p>
          <a:p>
            <a:pPr algn="l"/>
            <a:r>
              <a:rPr lang="zh-CN" altLang="en-US" sz="1600">
                <a:solidFill>
                  <a:schemeClr val="accent6"/>
                </a:solidFill>
                <a:sym typeface="+mn-ea"/>
              </a:rPr>
              <a:t>Description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 1</a:t>
            </a:r>
            <a:endParaRPr lang="zh-CN" altLang="en-US" sz="1600">
              <a:solidFill>
                <a:schemeClr val="accent6"/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accent6"/>
                </a:solidFill>
                <a:sym typeface="+mn-ea"/>
              </a:rPr>
              <a:t>Answer 1</a:t>
            </a:r>
            <a:endParaRPr lang="en-US" altLang="zh-CN" sz="1600">
              <a:solidFill>
                <a:schemeClr val="accent6"/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accent6"/>
                </a:solidFill>
                <a:sym typeface="+mn-ea"/>
              </a:rPr>
              <a:t>Label 1 = 0</a:t>
            </a:r>
            <a:endParaRPr lang="en-US" altLang="zh-CN" sz="1600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601960" y="2165350"/>
            <a:ext cx="1630680" cy="12331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Question</a:t>
            </a:r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 2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l"/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Description</a:t>
            </a:r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 2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Answer 2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Label 1 = 0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8" name="曲线连接符 7"/>
          <p:cNvCxnSpPr>
            <a:stCxn id="5" idx="3"/>
            <a:endCxn id="7" idx="1"/>
          </p:cNvCxnSpPr>
          <p:nvPr/>
        </p:nvCxnSpPr>
        <p:spPr>
          <a:xfrm flipV="1">
            <a:off x="6533515" y="2781935"/>
            <a:ext cx="4068445" cy="635"/>
          </a:xfrm>
          <a:prstGeom prst="curvedConnector3">
            <a:avLst>
              <a:gd name="adj1" fmla="val 50008"/>
            </a:avLst>
          </a:prstGeom>
          <a:ln w="28575" cmpd="sng">
            <a:solidFill>
              <a:schemeClr val="tx1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7016750" y="2202815"/>
            <a:ext cx="2552700" cy="9715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sym typeface="+mn-ea"/>
              </a:rPr>
              <a:t>Question</a:t>
            </a:r>
            <a:r>
              <a:rPr lang="en-US" altLang="zh-CN" sz="1200">
                <a:sym typeface="+mn-ea"/>
              </a:rPr>
              <a:t> 1</a:t>
            </a:r>
            <a:r>
              <a:rPr lang="zh-CN" altLang="en-US" sz="1200">
                <a:sym typeface="+mn-ea"/>
              </a:rPr>
              <a:t>：高血压能喝黑茶吗？</a:t>
            </a:r>
            <a:endParaRPr lang="zh-CN" altLang="en-US" sz="1200">
              <a:sym typeface="+mn-ea"/>
            </a:endParaRPr>
          </a:p>
          <a:p>
            <a:pPr algn="ctr"/>
            <a:r>
              <a:rPr lang="zh-CN" altLang="en-US" sz="1200">
                <a:sym typeface="+mn-ea"/>
              </a:rPr>
              <a:t>Question</a:t>
            </a:r>
            <a:r>
              <a:rPr lang="en-US" altLang="zh-CN" sz="1200">
                <a:sym typeface="+mn-ea"/>
              </a:rPr>
              <a:t> 2</a:t>
            </a:r>
            <a:r>
              <a:rPr lang="zh-CN" altLang="en-US" sz="1200">
                <a:sym typeface="+mn-ea"/>
              </a:rPr>
              <a:t>：高血压能喝奶茶吗？</a:t>
            </a:r>
            <a:endParaRPr lang="zh-CN" altLang="en-US" sz="1200">
              <a:sym typeface="+mn-ea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477760" y="4098925"/>
            <a:ext cx="1630680" cy="123317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Question</a:t>
            </a:r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 2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l"/>
            <a:r>
              <a:rPr lang="zh-CN" altLang="en-US" sz="1600">
                <a:solidFill>
                  <a:schemeClr val="accent6"/>
                </a:solidFill>
                <a:sym typeface="+mn-ea"/>
              </a:rPr>
              <a:t>Description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 1</a:t>
            </a:r>
            <a:endParaRPr lang="zh-CN" altLang="en-US" sz="1600">
              <a:solidFill>
                <a:schemeClr val="accent6"/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accent6"/>
                </a:solidFill>
                <a:sym typeface="+mn-ea"/>
              </a:rPr>
              <a:t>Answer 1</a:t>
            </a:r>
            <a:endParaRPr lang="en-US" altLang="zh-CN" sz="1600">
              <a:solidFill>
                <a:schemeClr val="accent6"/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Label = 1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72" name="曲线连接符 71"/>
          <p:cNvCxnSpPr>
            <a:stCxn id="7" idx="2"/>
          </p:cNvCxnSpPr>
          <p:nvPr/>
        </p:nvCxnSpPr>
        <p:spPr>
          <a:xfrm rot="5400000">
            <a:off x="9796780" y="2711450"/>
            <a:ext cx="933450" cy="2307590"/>
          </a:xfrm>
          <a:prstGeom prst="curvedConnector2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5" idx="2"/>
            <a:endCxn id="69" idx="1"/>
          </p:cNvCxnSpPr>
          <p:nvPr/>
        </p:nvCxnSpPr>
        <p:spPr>
          <a:xfrm rot="5400000" flipV="1">
            <a:off x="5983605" y="3221355"/>
            <a:ext cx="1279525" cy="1708785"/>
          </a:xfrm>
          <a:prstGeom prst="curvedConnector2">
            <a:avLst/>
          </a:prstGeom>
          <a:ln w="28575" cmpd="sng">
            <a:solidFill>
              <a:schemeClr val="accent6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 rot="16200000">
            <a:off x="8078470" y="1292860"/>
            <a:ext cx="428625" cy="13906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600"/>
              <a:t>编辑距离搜索</a:t>
            </a:r>
            <a:endParaRPr lang="zh-CN" altLang="en-US" sz="1600"/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6804978" y="4666298"/>
            <a:ext cx="2703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804978" y="3428683"/>
            <a:ext cx="2703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802438" y="2627313"/>
            <a:ext cx="2703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802438" y="4104323"/>
            <a:ext cx="2703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02438" y="5227638"/>
            <a:ext cx="291306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7535863" y="1844676"/>
            <a:ext cx="3960812" cy="3960812"/>
            <a:chOff x="2032000" y="719666"/>
            <a:chExt cx="8128000" cy="54186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任意多边形: 形状 5"/>
            <p:cNvSpPr/>
            <p:nvPr/>
          </p:nvSpPr>
          <p:spPr>
            <a:xfrm>
              <a:off x="4741333" y="719666"/>
              <a:ext cx="2709333" cy="1806222"/>
            </a:xfrm>
            <a:custGeom>
              <a:avLst/>
              <a:gdLst>
                <a:gd name="connsiteX0" fmla="*/ 0 w 2709333"/>
                <a:gd name="connsiteY0" fmla="*/ 1806222 h 1806222"/>
                <a:gd name="connsiteX1" fmla="*/ 1354667 w 2709333"/>
                <a:gd name="connsiteY1" fmla="*/ 0 h 1806222"/>
                <a:gd name="connsiteX2" fmla="*/ 1354667 w 2709333"/>
                <a:gd name="connsiteY2" fmla="*/ 0 h 1806222"/>
                <a:gd name="connsiteX3" fmla="*/ 2709333 w 2709333"/>
                <a:gd name="connsiteY3" fmla="*/ 1806222 h 1806222"/>
                <a:gd name="connsiteX4" fmla="*/ 0 w 2709333"/>
                <a:gd name="connsiteY4" fmla="*/ 1806222 h 18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333" h="1806222">
                  <a:moveTo>
                    <a:pt x="0" y="1806222"/>
                  </a:moveTo>
                  <a:lnTo>
                    <a:pt x="1354667" y="0"/>
                  </a:lnTo>
                  <a:lnTo>
                    <a:pt x="1354667" y="0"/>
                  </a:lnTo>
                  <a:lnTo>
                    <a:pt x="2709333" y="1806222"/>
                  </a:lnTo>
                  <a:lnTo>
                    <a:pt x="0" y="180622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86666" y="2525888"/>
              <a:ext cx="5418666" cy="1806222"/>
            </a:xfrm>
            <a:custGeom>
              <a:avLst/>
              <a:gdLst>
                <a:gd name="connsiteX0" fmla="*/ 0 w 5418666"/>
                <a:gd name="connsiteY0" fmla="*/ 1806222 h 1806222"/>
                <a:gd name="connsiteX1" fmla="*/ 1354667 w 5418666"/>
                <a:gd name="connsiteY1" fmla="*/ 0 h 1806222"/>
                <a:gd name="connsiteX2" fmla="*/ 4064000 w 5418666"/>
                <a:gd name="connsiteY2" fmla="*/ 0 h 1806222"/>
                <a:gd name="connsiteX3" fmla="*/ 5418666 w 5418666"/>
                <a:gd name="connsiteY3" fmla="*/ 1806222 h 1806222"/>
                <a:gd name="connsiteX4" fmla="*/ 0 w 5418666"/>
                <a:gd name="connsiteY4" fmla="*/ 1806222 h 18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666" h="1806222">
                  <a:moveTo>
                    <a:pt x="0" y="1806222"/>
                  </a:moveTo>
                  <a:lnTo>
                    <a:pt x="1354667" y="0"/>
                  </a:lnTo>
                  <a:lnTo>
                    <a:pt x="4064000" y="0"/>
                  </a:lnTo>
                  <a:lnTo>
                    <a:pt x="5418666" y="1806222"/>
                  </a:lnTo>
                  <a:lnTo>
                    <a:pt x="0" y="180622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817" tIns="82550" rIns="1030816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2032000" y="4332110"/>
              <a:ext cx="8128000" cy="1806222"/>
            </a:xfrm>
            <a:custGeom>
              <a:avLst/>
              <a:gdLst>
                <a:gd name="connsiteX0" fmla="*/ 0 w 8128000"/>
                <a:gd name="connsiteY0" fmla="*/ 1806222 h 1806222"/>
                <a:gd name="connsiteX1" fmla="*/ 1354667 w 8128000"/>
                <a:gd name="connsiteY1" fmla="*/ 0 h 1806222"/>
                <a:gd name="connsiteX2" fmla="*/ 6773334 w 8128000"/>
                <a:gd name="connsiteY2" fmla="*/ 0 h 1806222"/>
                <a:gd name="connsiteX3" fmla="*/ 8128000 w 8128000"/>
                <a:gd name="connsiteY3" fmla="*/ 1806222 h 1806222"/>
                <a:gd name="connsiteX4" fmla="*/ 0 w 8128000"/>
                <a:gd name="connsiteY4" fmla="*/ 1806222 h 18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806222">
                  <a:moveTo>
                    <a:pt x="0" y="1806222"/>
                  </a:moveTo>
                  <a:lnTo>
                    <a:pt x="1354667" y="0"/>
                  </a:lnTo>
                  <a:lnTo>
                    <a:pt x="6773334" y="0"/>
                  </a:lnTo>
                  <a:lnTo>
                    <a:pt x="8128000" y="1806222"/>
                  </a:lnTo>
                  <a:lnTo>
                    <a:pt x="0" y="180622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4949" tIns="82550" rIns="1504951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</p:grpSp>
      <p:sp>
        <p:nvSpPr>
          <p:cNvPr id="10" name="矩形 9"/>
          <p:cNvSpPr/>
          <p:nvPr/>
        </p:nvSpPr>
        <p:spPr>
          <a:xfrm>
            <a:off x="1671955" y="2435860"/>
            <a:ext cx="43910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我们通过使用小学习率在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集中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进行二次微调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测试发现相比不进行微调与使用较大学习率微调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模型效果提升明显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71706" y="206621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小学习率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标题 1"/>
          <p:cNvSpPr>
            <a:spLocks noGrp="1"/>
          </p:cNvSpPr>
          <p:nvPr/>
        </p:nvSpPr>
        <p:spPr>
          <a:xfrm>
            <a:off x="521913" y="662704"/>
            <a:ext cx="1097280" cy="9772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80000"/>
              </a:lnSpc>
            </a:pPr>
            <a:r>
              <a:rPr>
                <a:sym typeface="+mn-ea"/>
              </a:rPr>
              <a:t>方案</a:t>
            </a:r>
            <a:br>
              <a:rPr lang="zh-CN" altLang="en-US" dirty="0"/>
            </a:br>
            <a:r>
              <a:rPr>
                <a:sym typeface="+mn-ea"/>
              </a:rPr>
              <a:t>介绍</a:t>
            </a:r>
            <a:endParaRPr lang="zh-CN" altLang="en-US" dirty="0"/>
          </a:p>
        </p:txBody>
      </p:sp>
      <p:sp>
        <p:nvSpPr>
          <p:cNvPr id="61" name="文本占位符 2"/>
          <p:cNvSpPr>
            <a:spLocks noGrp="1"/>
          </p:cNvSpPr>
          <p:nvPr/>
        </p:nvSpPr>
        <p:spPr>
          <a:xfrm>
            <a:off x="42" y="663063"/>
            <a:ext cx="52197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5325" y="6301542"/>
            <a:ext cx="6109921" cy="3266"/>
            <a:chOff x="695325" y="6292750"/>
            <a:chExt cx="6109921" cy="326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95325" y="6296016"/>
              <a:ext cx="610992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695088" y="5812607"/>
            <a:ext cx="3642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</a:rPr>
              <a:t>小学习率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</a:rPr>
              <a:t>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</a:rPr>
              <a:t>二次微调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16395" y="4359910"/>
            <a:ext cx="439102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Baseline    90.21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16395" y="4848225"/>
            <a:ext cx="439102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2e-4    67.67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16395" y="3693160"/>
            <a:ext cx="439102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2e-5                90.32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16395" y="3007360"/>
            <a:ext cx="439102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2e-7                        90.34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16395" y="2191385"/>
            <a:ext cx="439102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2e-6                                90.6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UNIT_PLACING_PICTURE_USER_VIEWPORT" val="{&quot;height&quot;:3198.459842519685,&quot;width&quot;:14400}"/>
</p:tagLst>
</file>

<file path=ppt/tags/tag2.xml><?xml version="1.0" encoding="utf-8"?>
<p:tagLst xmlns:p="http://schemas.openxmlformats.org/presentationml/2006/main">
  <p:tag name="KSO_WM_UNIT_TABLE_BEAUTIFY" val="smartTable{5c13a5a2-d3fc-4dd6-896e-09892cbcaccf}"/>
  <p:tag name="TABLE_ENDDRAG_ORIGIN_RECT" val="263*235"/>
  <p:tag name="TABLE_ENDDRAG_RECT" val="150*184*263*235"/>
  <p:tag name="TABLE_EMPHASIZE_COLOR" val="16046732"/>
</p:tagLst>
</file>

<file path=ppt/tags/tag3.xml><?xml version="1.0" encoding="utf-8"?>
<p:tagLst xmlns:p="http://schemas.openxmlformats.org/presentationml/2006/main">
  <p:tag name="KSO_WM_UNIT_TABLE_BEAUTIFY" val="smartTable{5c13a5a2-d3fc-4dd6-896e-09892cbcaccf}"/>
  <p:tag name="TABLE_ENDDRAG_ORIGIN_RECT" val="263*235"/>
  <p:tag name="TABLE_ENDDRAG_RECT" val="150*184*263*235"/>
  <p:tag name="TABLE_EMPHASIZE_COLOR" val="16046732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1343</Words>
  <Application>WPS 演示</Application>
  <PresentationFormat>宽屏</PresentationFormat>
  <Paragraphs>257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Comic Sans MS</vt:lpstr>
      <vt:lpstr>汉仪颜楷简</vt:lpstr>
      <vt:lpstr>汉仪糯米团简</vt:lpstr>
      <vt:lpstr>等线</vt:lpstr>
      <vt:lpstr>Arial Unicode MS</vt:lpstr>
      <vt:lpstr>Calibri</vt:lpstr>
      <vt:lpstr>Office Theme</vt:lpstr>
      <vt:lpstr>自定义设计方案</vt:lpstr>
      <vt:lpstr>PowerPoint 演示文稿</vt:lpstr>
      <vt:lpstr>PowerPoint 演示文稿</vt:lpstr>
      <vt:lpstr>数据 分析</vt:lpstr>
      <vt:lpstr>数据 分析</vt:lpstr>
      <vt:lpstr>方案 介绍</vt:lpstr>
      <vt:lpstr>PowerPoint 演示文稿</vt:lpstr>
      <vt:lpstr>PowerPoint 演示文稿</vt:lpstr>
      <vt:lpstr>PowerPoint 演示文稿</vt:lpstr>
      <vt:lpstr>PowerPoint 演示文稿</vt:lpstr>
      <vt:lpstr>最终 结果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翁诣轩</cp:lastModifiedBy>
  <cp:revision>64</cp:revision>
  <dcterms:created xsi:type="dcterms:W3CDTF">2019-07-25T02:40:00Z</dcterms:created>
  <dcterms:modified xsi:type="dcterms:W3CDTF">2021-09-22T06:11:56Z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BEDCDD1DE1C0478899B082F07E42523C</vt:lpwstr>
  </property>
  <property fmtid="{D5CDD505-2E9C-101B-9397-08002B2CF9AE}" pid="13" name="KSOProductBuildVer">
    <vt:lpwstr>2052-11.1.0.10700</vt:lpwstr>
  </property>
</Properties>
</file>